
<file path=[Content_Types].xml><?xml version="1.0" encoding="utf-8"?>
<Types xmlns="http://schemas.openxmlformats.org/package/2006/content-types">
  <Default Extension="png" ContentType="image/png"/>
  <Default Extension="jpeg" ContentType="image/jpeg"/>
  <Default Extension="jpe"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59" r:id="rId5"/>
    <p:sldId id="260" r:id="rId6"/>
    <p:sldId id="261" r:id="rId7"/>
    <p:sldId id="262" r:id="rId8"/>
    <p:sldId id="263" r:id="rId9"/>
    <p:sldId id="264" r:id="rId10"/>
    <p:sldId id="265" r:id="rId11"/>
  </p:sldIdLst>
  <p:sldSz cx="9144000" cy="6858000" type="screen4x3"/>
  <p:notesSz cx="6797675" cy="9926638"/>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C90D"/>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32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Рисунок 6" descr="0_5be1b_3ab4173e_L.jpg"/>
          <p:cNvPicPr>
            <a:picLocks noChangeAspect="1"/>
          </p:cNvPicPr>
          <p:nvPr/>
        </p:nvPicPr>
        <p:blipFill>
          <a:blip r:embed="rId2" cstate="print">
            <a:clrChange>
              <a:clrFrom>
                <a:srgbClr val="FFFFFF"/>
              </a:clrFrom>
              <a:clrTo>
                <a:srgbClr val="FFFFFF">
                  <a:alpha val="0"/>
                </a:srgbClr>
              </a:clrTo>
            </a:clrChange>
          </a:blip>
          <a:srcRect/>
          <a:stretch>
            <a:fillRect/>
          </a:stretch>
        </p:blipFill>
        <p:spPr bwMode="auto">
          <a:xfrm>
            <a:off x="3348038" y="-171450"/>
            <a:ext cx="2298700" cy="2185988"/>
          </a:xfrm>
          <a:prstGeom prst="rect">
            <a:avLst/>
          </a:prstGeom>
          <a:noFill/>
          <a:ln w="9525">
            <a:noFill/>
            <a:miter lim="800000"/>
            <a:headEnd/>
            <a:tailEnd/>
          </a:ln>
        </p:spPr>
      </p:pic>
      <p:grpSp>
        <p:nvGrpSpPr>
          <p:cNvPr id="5" name="Группа 10"/>
          <p:cNvGrpSpPr>
            <a:grpSpLocks/>
          </p:cNvGrpSpPr>
          <p:nvPr/>
        </p:nvGrpSpPr>
        <p:grpSpPr bwMode="auto">
          <a:xfrm>
            <a:off x="0" y="0"/>
            <a:ext cx="9144000" cy="657225"/>
            <a:chOff x="0" y="0"/>
            <a:chExt cx="9144000" cy="657225"/>
          </a:xfrm>
        </p:grpSpPr>
        <p:pic>
          <p:nvPicPr>
            <p:cNvPr id="6" name="Рисунок 8" descr="63889174_1284217608_8b90247f25f6.gif"/>
            <p:cNvPicPr>
              <a:picLocks noChangeAspect="1"/>
            </p:cNvPicPr>
            <p:nvPr/>
          </p:nvPicPr>
          <p:blipFill>
            <a:blip r:embed="rId3" cstate="print"/>
            <a:srcRect/>
            <a:stretch>
              <a:fillRect/>
            </a:stretch>
          </p:blipFill>
          <p:spPr bwMode="auto">
            <a:xfrm>
              <a:off x="0" y="0"/>
              <a:ext cx="4762500" cy="657225"/>
            </a:xfrm>
            <a:prstGeom prst="rect">
              <a:avLst/>
            </a:prstGeom>
            <a:noFill/>
            <a:ln w="9525">
              <a:noFill/>
              <a:miter lim="800000"/>
              <a:headEnd/>
              <a:tailEnd/>
            </a:ln>
          </p:spPr>
        </p:pic>
        <p:pic>
          <p:nvPicPr>
            <p:cNvPr id="7" name="Рисунок 9" descr="63889174_1284217608_8b90247f25f6.gif"/>
            <p:cNvPicPr>
              <a:picLocks noChangeAspect="1"/>
            </p:cNvPicPr>
            <p:nvPr/>
          </p:nvPicPr>
          <p:blipFill>
            <a:blip r:embed="rId3" cstate="print"/>
            <a:srcRect/>
            <a:stretch>
              <a:fillRect/>
            </a:stretch>
          </p:blipFill>
          <p:spPr bwMode="auto">
            <a:xfrm flipH="1">
              <a:off x="4381500" y="0"/>
              <a:ext cx="4762500" cy="657225"/>
            </a:xfrm>
            <a:prstGeom prst="rect">
              <a:avLst/>
            </a:prstGeom>
            <a:noFill/>
            <a:ln w="9525">
              <a:noFill/>
              <a:miter lim="800000"/>
              <a:headEnd/>
              <a:tailEnd/>
            </a:ln>
          </p:spPr>
        </p:pic>
      </p:grpSp>
      <p:grpSp>
        <p:nvGrpSpPr>
          <p:cNvPr id="8" name="Группа 11"/>
          <p:cNvGrpSpPr>
            <a:grpSpLocks/>
          </p:cNvGrpSpPr>
          <p:nvPr/>
        </p:nvGrpSpPr>
        <p:grpSpPr bwMode="auto">
          <a:xfrm rot="10800000">
            <a:off x="0" y="6200775"/>
            <a:ext cx="9144000" cy="657225"/>
            <a:chOff x="0" y="0"/>
            <a:chExt cx="9144000" cy="657225"/>
          </a:xfrm>
        </p:grpSpPr>
        <p:pic>
          <p:nvPicPr>
            <p:cNvPr id="9" name="Рисунок 11" descr="63889174_1284217608_8b90247f25f6.gif"/>
            <p:cNvPicPr>
              <a:picLocks noChangeAspect="1"/>
            </p:cNvPicPr>
            <p:nvPr/>
          </p:nvPicPr>
          <p:blipFill>
            <a:blip r:embed="rId3" cstate="print"/>
            <a:srcRect/>
            <a:stretch>
              <a:fillRect/>
            </a:stretch>
          </p:blipFill>
          <p:spPr bwMode="auto">
            <a:xfrm>
              <a:off x="0" y="0"/>
              <a:ext cx="4762500" cy="657225"/>
            </a:xfrm>
            <a:prstGeom prst="rect">
              <a:avLst/>
            </a:prstGeom>
            <a:noFill/>
            <a:ln w="9525">
              <a:noFill/>
              <a:miter lim="800000"/>
              <a:headEnd/>
              <a:tailEnd/>
            </a:ln>
          </p:spPr>
        </p:pic>
        <p:pic>
          <p:nvPicPr>
            <p:cNvPr id="10" name="Рисунок 12" descr="63889174_1284217608_8b90247f25f6.gif"/>
            <p:cNvPicPr>
              <a:picLocks noChangeAspect="1"/>
            </p:cNvPicPr>
            <p:nvPr/>
          </p:nvPicPr>
          <p:blipFill>
            <a:blip r:embed="rId3" cstate="print"/>
            <a:srcRect/>
            <a:stretch>
              <a:fillRect/>
            </a:stretch>
          </p:blipFill>
          <p:spPr bwMode="auto">
            <a:xfrm flipH="1">
              <a:off x="4381500" y="0"/>
              <a:ext cx="4762500" cy="657225"/>
            </a:xfrm>
            <a:prstGeom prst="rect">
              <a:avLst/>
            </a:prstGeom>
            <a:noFill/>
            <a:ln w="9525">
              <a:noFill/>
              <a:miter lim="800000"/>
              <a:headEnd/>
              <a:tailEnd/>
            </a:ln>
          </p:spPr>
        </p:pic>
      </p:grpSp>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11" name="Дата 3"/>
          <p:cNvSpPr>
            <a:spLocks noGrp="1"/>
          </p:cNvSpPr>
          <p:nvPr>
            <p:ph type="dt" sz="half" idx="10"/>
          </p:nvPr>
        </p:nvSpPr>
        <p:spPr/>
        <p:txBody>
          <a:bodyPr/>
          <a:lstStyle>
            <a:lvl1pPr>
              <a:defRPr/>
            </a:lvl1pPr>
          </a:lstStyle>
          <a:p>
            <a:pPr>
              <a:defRPr/>
            </a:pPr>
            <a:fld id="{C5556998-D836-4E29-BEB2-EC165A614FFD}" type="datetimeFigureOut">
              <a:rPr lang="ru-RU"/>
              <a:pPr>
                <a:defRPr/>
              </a:pPr>
              <a:t>23.06.2022</a:t>
            </a:fld>
            <a:endParaRPr lang="ru-RU"/>
          </a:p>
        </p:txBody>
      </p:sp>
      <p:sp>
        <p:nvSpPr>
          <p:cNvPr id="12" name="Нижний колонтитул 4"/>
          <p:cNvSpPr>
            <a:spLocks noGrp="1"/>
          </p:cNvSpPr>
          <p:nvPr>
            <p:ph type="ftr" sz="quarter" idx="11"/>
          </p:nvPr>
        </p:nvSpPr>
        <p:spPr/>
        <p:txBody>
          <a:bodyPr/>
          <a:lstStyle>
            <a:lvl1pPr>
              <a:defRPr/>
            </a:lvl1pPr>
          </a:lstStyle>
          <a:p>
            <a:pPr>
              <a:defRPr/>
            </a:pPr>
            <a:endParaRPr lang="ru-RU"/>
          </a:p>
        </p:txBody>
      </p:sp>
      <p:sp>
        <p:nvSpPr>
          <p:cNvPr id="13" name="Номер слайда 5"/>
          <p:cNvSpPr>
            <a:spLocks noGrp="1"/>
          </p:cNvSpPr>
          <p:nvPr>
            <p:ph type="sldNum" sz="quarter" idx="12"/>
          </p:nvPr>
        </p:nvSpPr>
        <p:spPr/>
        <p:txBody>
          <a:bodyPr/>
          <a:lstStyle>
            <a:lvl1pPr>
              <a:defRPr/>
            </a:lvl1pPr>
          </a:lstStyle>
          <a:p>
            <a:pPr>
              <a:defRPr/>
            </a:pPr>
            <a:fld id="{C7D8222B-A751-4629-B806-8D40DFF1F01E}"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grpSp>
        <p:nvGrpSpPr>
          <p:cNvPr id="2" name="Группа 6"/>
          <p:cNvGrpSpPr>
            <a:grpSpLocks/>
          </p:cNvGrpSpPr>
          <p:nvPr/>
        </p:nvGrpSpPr>
        <p:grpSpPr bwMode="auto">
          <a:xfrm>
            <a:off x="0" y="0"/>
            <a:ext cx="9144000" cy="657225"/>
            <a:chOff x="0" y="0"/>
            <a:chExt cx="9144000" cy="657225"/>
          </a:xfrm>
        </p:grpSpPr>
        <p:pic>
          <p:nvPicPr>
            <p:cNvPr id="3" name="Рисунок 7" descr="63889174_1284217608_8b90247f25f6.gif"/>
            <p:cNvPicPr>
              <a:picLocks noChangeAspect="1"/>
            </p:cNvPicPr>
            <p:nvPr/>
          </p:nvPicPr>
          <p:blipFill>
            <a:blip r:embed="rId2" cstate="print"/>
            <a:srcRect/>
            <a:stretch>
              <a:fillRect/>
            </a:stretch>
          </p:blipFill>
          <p:spPr bwMode="auto">
            <a:xfrm>
              <a:off x="0" y="0"/>
              <a:ext cx="4762500" cy="657225"/>
            </a:xfrm>
            <a:prstGeom prst="rect">
              <a:avLst/>
            </a:prstGeom>
            <a:noFill/>
            <a:ln w="9525">
              <a:noFill/>
              <a:miter lim="800000"/>
              <a:headEnd/>
              <a:tailEnd/>
            </a:ln>
          </p:spPr>
        </p:pic>
        <p:pic>
          <p:nvPicPr>
            <p:cNvPr id="4" name="Рисунок 8" descr="63889174_1284217608_8b90247f25f6.gif"/>
            <p:cNvPicPr>
              <a:picLocks noChangeAspect="1"/>
            </p:cNvPicPr>
            <p:nvPr/>
          </p:nvPicPr>
          <p:blipFill>
            <a:blip r:embed="rId2" cstate="print"/>
            <a:srcRect/>
            <a:stretch>
              <a:fillRect/>
            </a:stretch>
          </p:blipFill>
          <p:spPr bwMode="auto">
            <a:xfrm flipH="1">
              <a:off x="4381500" y="0"/>
              <a:ext cx="4762500" cy="657225"/>
            </a:xfrm>
            <a:prstGeom prst="rect">
              <a:avLst/>
            </a:prstGeom>
            <a:noFill/>
            <a:ln w="9525">
              <a:noFill/>
              <a:miter lim="800000"/>
              <a:headEnd/>
              <a:tailEnd/>
            </a:ln>
          </p:spPr>
        </p:pic>
      </p:grpSp>
      <p:sp>
        <p:nvSpPr>
          <p:cNvPr id="5" name="Дата 1"/>
          <p:cNvSpPr>
            <a:spLocks noGrp="1"/>
          </p:cNvSpPr>
          <p:nvPr>
            <p:ph type="dt" sz="half" idx="10"/>
          </p:nvPr>
        </p:nvSpPr>
        <p:spPr/>
        <p:txBody>
          <a:bodyPr/>
          <a:lstStyle>
            <a:lvl1pPr>
              <a:defRPr/>
            </a:lvl1pPr>
          </a:lstStyle>
          <a:p>
            <a:pPr>
              <a:defRPr/>
            </a:pPr>
            <a:fld id="{46C0793A-88BA-4B5F-AE41-60D4FDB20F3D}" type="datetimeFigureOut">
              <a:rPr lang="ru-RU"/>
              <a:pPr>
                <a:defRPr/>
              </a:pPr>
              <a:t>23.06.2022</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3"/>
          <p:cNvSpPr>
            <a:spLocks noGrp="1"/>
          </p:cNvSpPr>
          <p:nvPr>
            <p:ph type="sldNum" sz="quarter" idx="12"/>
          </p:nvPr>
        </p:nvSpPr>
        <p:spPr/>
        <p:txBody>
          <a:bodyPr/>
          <a:lstStyle>
            <a:lvl1pPr>
              <a:defRPr/>
            </a:lvl1pPr>
          </a:lstStyle>
          <a:p>
            <a:pPr>
              <a:defRPr/>
            </a:pPr>
            <a:fld id="{9C7656D4-02B6-4510-8A7B-6982B32B74BA}"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grpSp>
        <p:nvGrpSpPr>
          <p:cNvPr id="3" name="Группа 6"/>
          <p:cNvGrpSpPr>
            <a:grpSpLocks/>
          </p:cNvGrpSpPr>
          <p:nvPr/>
        </p:nvGrpSpPr>
        <p:grpSpPr bwMode="auto">
          <a:xfrm>
            <a:off x="0" y="0"/>
            <a:ext cx="9144000" cy="657225"/>
            <a:chOff x="0" y="0"/>
            <a:chExt cx="9144000" cy="657225"/>
          </a:xfrm>
        </p:grpSpPr>
        <p:pic>
          <p:nvPicPr>
            <p:cNvPr id="4" name="Рисунок 7" descr="63889174_1284217608_8b90247f25f6.gif"/>
            <p:cNvPicPr>
              <a:picLocks noChangeAspect="1"/>
            </p:cNvPicPr>
            <p:nvPr/>
          </p:nvPicPr>
          <p:blipFill>
            <a:blip r:embed="rId2" cstate="print"/>
            <a:srcRect/>
            <a:stretch>
              <a:fillRect/>
            </a:stretch>
          </p:blipFill>
          <p:spPr bwMode="auto">
            <a:xfrm>
              <a:off x="0" y="0"/>
              <a:ext cx="4762500" cy="657225"/>
            </a:xfrm>
            <a:prstGeom prst="rect">
              <a:avLst/>
            </a:prstGeom>
            <a:noFill/>
            <a:ln w="9525">
              <a:noFill/>
              <a:miter lim="800000"/>
              <a:headEnd/>
              <a:tailEnd/>
            </a:ln>
          </p:spPr>
        </p:pic>
        <p:pic>
          <p:nvPicPr>
            <p:cNvPr id="5" name="Рисунок 8" descr="63889174_1284217608_8b90247f25f6.gif"/>
            <p:cNvPicPr>
              <a:picLocks noChangeAspect="1"/>
            </p:cNvPicPr>
            <p:nvPr/>
          </p:nvPicPr>
          <p:blipFill>
            <a:blip r:embed="rId2" cstate="print"/>
            <a:srcRect/>
            <a:stretch>
              <a:fillRect/>
            </a:stretch>
          </p:blipFill>
          <p:spPr bwMode="auto">
            <a:xfrm flipH="1">
              <a:off x="4381500" y="0"/>
              <a:ext cx="4762500" cy="657225"/>
            </a:xfrm>
            <a:prstGeom prst="rect">
              <a:avLst/>
            </a:prstGeom>
            <a:noFill/>
            <a:ln w="9525">
              <a:noFill/>
              <a:miter lim="800000"/>
              <a:headEnd/>
              <a:tailEnd/>
            </a:ln>
          </p:spPr>
        </p:pic>
      </p:grpSp>
      <p:sp>
        <p:nvSpPr>
          <p:cNvPr id="2" name="Заголовок 1"/>
          <p:cNvSpPr>
            <a:spLocks noGrp="1"/>
          </p:cNvSpPr>
          <p:nvPr>
            <p:ph type="title"/>
          </p:nvPr>
        </p:nvSpPr>
        <p:spPr/>
        <p:txBody>
          <a:bodyPr/>
          <a:lstStyle/>
          <a:p>
            <a:r>
              <a:rPr lang="ru-RU" smtClean="0"/>
              <a:t>Образец заголовка</a:t>
            </a:r>
            <a:endParaRPr lang="ru-RU"/>
          </a:p>
        </p:txBody>
      </p:sp>
      <p:sp>
        <p:nvSpPr>
          <p:cNvPr id="6" name="Дата 2"/>
          <p:cNvSpPr>
            <a:spLocks noGrp="1"/>
          </p:cNvSpPr>
          <p:nvPr>
            <p:ph type="dt" sz="half" idx="10"/>
          </p:nvPr>
        </p:nvSpPr>
        <p:spPr/>
        <p:txBody>
          <a:bodyPr/>
          <a:lstStyle>
            <a:lvl1pPr>
              <a:defRPr/>
            </a:lvl1pPr>
          </a:lstStyle>
          <a:p>
            <a:pPr>
              <a:defRPr/>
            </a:pPr>
            <a:fld id="{9A43784F-0522-4AE7-A41C-F766A9CD10D3}" type="datetimeFigureOut">
              <a:rPr lang="ru-RU"/>
              <a:pPr>
                <a:defRPr/>
              </a:pPr>
              <a:t>23.06.2022</a:t>
            </a:fld>
            <a:endParaRPr lang="ru-RU"/>
          </a:p>
        </p:txBody>
      </p:sp>
      <p:sp>
        <p:nvSpPr>
          <p:cNvPr id="7" name="Нижний колонтитул 3"/>
          <p:cNvSpPr>
            <a:spLocks noGrp="1"/>
          </p:cNvSpPr>
          <p:nvPr>
            <p:ph type="ftr" sz="quarter" idx="11"/>
          </p:nvPr>
        </p:nvSpPr>
        <p:spPr/>
        <p:txBody>
          <a:bodyPr/>
          <a:lstStyle>
            <a:lvl1pPr>
              <a:defRPr/>
            </a:lvl1pPr>
          </a:lstStyle>
          <a:p>
            <a:pPr>
              <a:defRPr/>
            </a:pPr>
            <a:endParaRPr lang="ru-RU"/>
          </a:p>
        </p:txBody>
      </p:sp>
      <p:sp>
        <p:nvSpPr>
          <p:cNvPr id="8" name="Номер слайда 4"/>
          <p:cNvSpPr>
            <a:spLocks noGrp="1"/>
          </p:cNvSpPr>
          <p:nvPr>
            <p:ph type="sldNum" sz="quarter" idx="12"/>
          </p:nvPr>
        </p:nvSpPr>
        <p:spPr/>
        <p:txBody>
          <a:bodyPr/>
          <a:lstStyle>
            <a:lvl1pPr>
              <a:defRPr/>
            </a:lvl1pPr>
          </a:lstStyle>
          <a:p>
            <a:pPr>
              <a:defRPr/>
            </a:pPr>
            <a:fld id="{2C8E3A0B-BB5D-4547-9A17-FA74C31BBF49}"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5" name="Группа 6"/>
          <p:cNvGrpSpPr>
            <a:grpSpLocks/>
          </p:cNvGrpSpPr>
          <p:nvPr/>
        </p:nvGrpSpPr>
        <p:grpSpPr bwMode="auto">
          <a:xfrm>
            <a:off x="0" y="0"/>
            <a:ext cx="9144000" cy="657225"/>
            <a:chOff x="0" y="0"/>
            <a:chExt cx="9144000" cy="657225"/>
          </a:xfrm>
        </p:grpSpPr>
        <p:pic>
          <p:nvPicPr>
            <p:cNvPr id="6" name="Рисунок 7" descr="63889174_1284217608_8b90247f25f6.gif"/>
            <p:cNvPicPr>
              <a:picLocks noChangeAspect="1"/>
            </p:cNvPicPr>
            <p:nvPr/>
          </p:nvPicPr>
          <p:blipFill>
            <a:blip r:embed="rId2" cstate="print"/>
            <a:srcRect/>
            <a:stretch>
              <a:fillRect/>
            </a:stretch>
          </p:blipFill>
          <p:spPr bwMode="auto">
            <a:xfrm>
              <a:off x="0" y="0"/>
              <a:ext cx="4762500" cy="657225"/>
            </a:xfrm>
            <a:prstGeom prst="rect">
              <a:avLst/>
            </a:prstGeom>
            <a:noFill/>
            <a:ln w="9525">
              <a:noFill/>
              <a:miter lim="800000"/>
              <a:headEnd/>
              <a:tailEnd/>
            </a:ln>
          </p:spPr>
        </p:pic>
        <p:pic>
          <p:nvPicPr>
            <p:cNvPr id="7" name="Рисунок 8" descr="63889174_1284217608_8b90247f25f6.gif"/>
            <p:cNvPicPr>
              <a:picLocks noChangeAspect="1"/>
            </p:cNvPicPr>
            <p:nvPr/>
          </p:nvPicPr>
          <p:blipFill>
            <a:blip r:embed="rId2" cstate="print"/>
            <a:srcRect/>
            <a:stretch>
              <a:fillRect/>
            </a:stretch>
          </p:blipFill>
          <p:spPr bwMode="auto">
            <a:xfrm flipH="1">
              <a:off x="4381500" y="0"/>
              <a:ext cx="4762500" cy="657225"/>
            </a:xfrm>
            <a:prstGeom prst="rect">
              <a:avLst/>
            </a:prstGeom>
            <a:noFill/>
            <a:ln w="9525">
              <a:noFill/>
              <a:miter lim="800000"/>
              <a:headEnd/>
              <a:tailEnd/>
            </a:ln>
          </p:spPr>
        </p:pic>
      </p:grpSp>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Дата 4"/>
          <p:cNvSpPr>
            <a:spLocks noGrp="1"/>
          </p:cNvSpPr>
          <p:nvPr>
            <p:ph type="dt" sz="half" idx="10"/>
          </p:nvPr>
        </p:nvSpPr>
        <p:spPr/>
        <p:txBody>
          <a:bodyPr/>
          <a:lstStyle>
            <a:lvl1pPr>
              <a:defRPr/>
            </a:lvl1pPr>
          </a:lstStyle>
          <a:p>
            <a:pPr>
              <a:defRPr/>
            </a:pPr>
            <a:fld id="{1CD0AAC0-09DF-4DAB-9A18-0A21B5260A7B}" type="datetimeFigureOut">
              <a:rPr lang="ru-RU"/>
              <a:pPr>
                <a:defRPr/>
              </a:pPr>
              <a:t>23.06.2022</a:t>
            </a:fld>
            <a:endParaRPr lang="ru-RU"/>
          </a:p>
        </p:txBody>
      </p:sp>
      <p:sp>
        <p:nvSpPr>
          <p:cNvPr id="9" name="Нижний колонтитул 5"/>
          <p:cNvSpPr>
            <a:spLocks noGrp="1"/>
          </p:cNvSpPr>
          <p:nvPr>
            <p:ph type="ftr" sz="quarter" idx="11"/>
          </p:nvPr>
        </p:nvSpPr>
        <p:spPr/>
        <p:txBody>
          <a:bodyPr/>
          <a:lstStyle>
            <a:lvl1pPr>
              <a:defRPr/>
            </a:lvl1pPr>
          </a:lstStyle>
          <a:p>
            <a:pPr>
              <a:defRPr/>
            </a:pPr>
            <a:endParaRPr lang="ru-RU"/>
          </a:p>
        </p:txBody>
      </p:sp>
      <p:sp>
        <p:nvSpPr>
          <p:cNvPr id="10" name="Номер слайда 6"/>
          <p:cNvSpPr>
            <a:spLocks noGrp="1"/>
          </p:cNvSpPr>
          <p:nvPr>
            <p:ph type="sldNum" sz="quarter" idx="12"/>
          </p:nvPr>
        </p:nvSpPr>
        <p:spPr/>
        <p:txBody>
          <a:bodyPr/>
          <a:lstStyle>
            <a:lvl1pPr>
              <a:defRPr/>
            </a:lvl1pPr>
          </a:lstStyle>
          <a:p>
            <a:pPr>
              <a:defRPr/>
            </a:pPr>
            <a:fld id="{F3247D72-F44C-4D56-96D8-E4DE6436F503}"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grpSp>
        <p:nvGrpSpPr>
          <p:cNvPr id="5" name="Группа 6"/>
          <p:cNvGrpSpPr>
            <a:grpSpLocks/>
          </p:cNvGrpSpPr>
          <p:nvPr/>
        </p:nvGrpSpPr>
        <p:grpSpPr bwMode="auto">
          <a:xfrm>
            <a:off x="0" y="0"/>
            <a:ext cx="9144000" cy="657225"/>
            <a:chOff x="0" y="0"/>
            <a:chExt cx="9144000" cy="657225"/>
          </a:xfrm>
        </p:grpSpPr>
        <p:pic>
          <p:nvPicPr>
            <p:cNvPr id="6" name="Рисунок 7" descr="63889174_1284217608_8b90247f25f6.gif"/>
            <p:cNvPicPr>
              <a:picLocks noChangeAspect="1"/>
            </p:cNvPicPr>
            <p:nvPr/>
          </p:nvPicPr>
          <p:blipFill>
            <a:blip r:embed="rId2" cstate="print"/>
            <a:srcRect/>
            <a:stretch>
              <a:fillRect/>
            </a:stretch>
          </p:blipFill>
          <p:spPr bwMode="auto">
            <a:xfrm>
              <a:off x="0" y="0"/>
              <a:ext cx="4762500" cy="657225"/>
            </a:xfrm>
            <a:prstGeom prst="rect">
              <a:avLst/>
            </a:prstGeom>
            <a:noFill/>
            <a:ln w="9525">
              <a:noFill/>
              <a:miter lim="800000"/>
              <a:headEnd/>
              <a:tailEnd/>
            </a:ln>
          </p:spPr>
        </p:pic>
        <p:pic>
          <p:nvPicPr>
            <p:cNvPr id="7" name="Рисунок 8" descr="63889174_1284217608_8b90247f25f6.gif"/>
            <p:cNvPicPr>
              <a:picLocks noChangeAspect="1"/>
            </p:cNvPicPr>
            <p:nvPr/>
          </p:nvPicPr>
          <p:blipFill>
            <a:blip r:embed="rId2" cstate="print"/>
            <a:srcRect/>
            <a:stretch>
              <a:fillRect/>
            </a:stretch>
          </p:blipFill>
          <p:spPr bwMode="auto">
            <a:xfrm flipH="1">
              <a:off x="4381500" y="0"/>
              <a:ext cx="4762500" cy="657225"/>
            </a:xfrm>
            <a:prstGeom prst="rect">
              <a:avLst/>
            </a:prstGeom>
            <a:noFill/>
            <a:ln w="9525">
              <a:noFill/>
              <a:miter lim="800000"/>
              <a:headEnd/>
              <a:tailEnd/>
            </a:ln>
          </p:spPr>
        </p:pic>
      </p:grpSp>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8" name="Дата 4"/>
          <p:cNvSpPr>
            <a:spLocks noGrp="1"/>
          </p:cNvSpPr>
          <p:nvPr>
            <p:ph type="dt" sz="half" idx="10"/>
          </p:nvPr>
        </p:nvSpPr>
        <p:spPr/>
        <p:txBody>
          <a:bodyPr/>
          <a:lstStyle>
            <a:lvl1pPr>
              <a:defRPr/>
            </a:lvl1pPr>
          </a:lstStyle>
          <a:p>
            <a:pPr>
              <a:defRPr/>
            </a:pPr>
            <a:fld id="{21C100F0-6357-4706-A269-A70CB38BEE28}" type="datetimeFigureOut">
              <a:rPr lang="ru-RU"/>
              <a:pPr>
                <a:defRPr/>
              </a:pPr>
              <a:t>23.06.2022</a:t>
            </a:fld>
            <a:endParaRPr lang="ru-RU"/>
          </a:p>
        </p:txBody>
      </p:sp>
      <p:sp>
        <p:nvSpPr>
          <p:cNvPr id="9" name="Нижний колонтитул 5"/>
          <p:cNvSpPr>
            <a:spLocks noGrp="1"/>
          </p:cNvSpPr>
          <p:nvPr>
            <p:ph type="ftr" sz="quarter" idx="11"/>
          </p:nvPr>
        </p:nvSpPr>
        <p:spPr/>
        <p:txBody>
          <a:bodyPr/>
          <a:lstStyle>
            <a:lvl1pPr>
              <a:defRPr/>
            </a:lvl1pPr>
          </a:lstStyle>
          <a:p>
            <a:pPr>
              <a:defRPr/>
            </a:pPr>
            <a:endParaRPr lang="ru-RU"/>
          </a:p>
        </p:txBody>
      </p:sp>
      <p:sp>
        <p:nvSpPr>
          <p:cNvPr id="10" name="Номер слайда 6"/>
          <p:cNvSpPr>
            <a:spLocks noGrp="1"/>
          </p:cNvSpPr>
          <p:nvPr>
            <p:ph type="sldNum" sz="quarter" idx="12"/>
          </p:nvPr>
        </p:nvSpPr>
        <p:spPr/>
        <p:txBody>
          <a:bodyPr/>
          <a:lstStyle>
            <a:lvl1pPr>
              <a:defRPr/>
            </a:lvl1pPr>
          </a:lstStyle>
          <a:p>
            <a:pPr>
              <a:defRPr/>
            </a:pPr>
            <a:fld id="{CCAA7392-A4E2-4024-8CD9-15099E910A33}"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CC"/>
            </a:gs>
            <a:gs pos="50000">
              <a:schemeClr val="accent1">
                <a:lumMod val="20000"/>
                <a:lumOff val="8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8715010-E1A1-440A-97B7-81B45ABD1F27}" type="datetimeFigureOut">
              <a:rPr lang="ru-RU"/>
              <a:pPr>
                <a:defRPr/>
              </a:pPr>
              <a:t>23.06.2022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92C631D-7F5F-4CE3-920F-D3D2D2C09D78}"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Arial Black" pitchFamily="34" charset="0"/>
        </a:defRPr>
      </a:lvl2pPr>
      <a:lvl3pPr algn="ctr" rtl="0" eaLnBrk="1" fontAlgn="base" hangingPunct="1">
        <a:spcBef>
          <a:spcPct val="0"/>
        </a:spcBef>
        <a:spcAft>
          <a:spcPct val="0"/>
        </a:spcAft>
        <a:defRPr sz="4400">
          <a:solidFill>
            <a:schemeClr val="tx1"/>
          </a:solidFill>
          <a:latin typeface="Arial Black" pitchFamily="34" charset="0"/>
        </a:defRPr>
      </a:lvl3pPr>
      <a:lvl4pPr algn="ctr" rtl="0" eaLnBrk="1" fontAlgn="base" hangingPunct="1">
        <a:spcBef>
          <a:spcPct val="0"/>
        </a:spcBef>
        <a:spcAft>
          <a:spcPct val="0"/>
        </a:spcAft>
        <a:defRPr sz="4400">
          <a:solidFill>
            <a:schemeClr val="tx1"/>
          </a:solidFill>
          <a:latin typeface="Arial Black" pitchFamily="34" charset="0"/>
        </a:defRPr>
      </a:lvl4pPr>
      <a:lvl5pPr algn="ctr" rtl="0" eaLnBrk="1" fontAlgn="base" hangingPunct="1">
        <a:spcBef>
          <a:spcPct val="0"/>
        </a:spcBef>
        <a:spcAft>
          <a:spcPct val="0"/>
        </a:spcAft>
        <a:defRPr sz="4400">
          <a:solidFill>
            <a:schemeClr val="tx1"/>
          </a:solidFill>
          <a:latin typeface="Arial Black" pitchFamily="34" charset="0"/>
        </a:defRPr>
      </a:lvl5pPr>
      <a:lvl6pPr marL="457200" algn="ctr" rtl="0" eaLnBrk="1" fontAlgn="base" hangingPunct="1">
        <a:spcBef>
          <a:spcPct val="0"/>
        </a:spcBef>
        <a:spcAft>
          <a:spcPct val="0"/>
        </a:spcAft>
        <a:defRPr sz="4400">
          <a:solidFill>
            <a:schemeClr val="tx1"/>
          </a:solidFill>
          <a:latin typeface="Arial Black" pitchFamily="34" charset="0"/>
        </a:defRPr>
      </a:lvl6pPr>
      <a:lvl7pPr marL="914400" algn="ctr" rtl="0" eaLnBrk="1" fontAlgn="base" hangingPunct="1">
        <a:spcBef>
          <a:spcPct val="0"/>
        </a:spcBef>
        <a:spcAft>
          <a:spcPct val="0"/>
        </a:spcAft>
        <a:defRPr sz="4400">
          <a:solidFill>
            <a:schemeClr val="tx1"/>
          </a:solidFill>
          <a:latin typeface="Arial Black" pitchFamily="34" charset="0"/>
        </a:defRPr>
      </a:lvl7pPr>
      <a:lvl8pPr marL="1371600" algn="ctr" rtl="0" eaLnBrk="1" fontAlgn="base" hangingPunct="1">
        <a:spcBef>
          <a:spcPct val="0"/>
        </a:spcBef>
        <a:spcAft>
          <a:spcPct val="0"/>
        </a:spcAft>
        <a:defRPr sz="4400">
          <a:solidFill>
            <a:schemeClr val="tx1"/>
          </a:solidFill>
          <a:latin typeface="Arial Black" pitchFamily="34" charset="0"/>
        </a:defRPr>
      </a:lvl8pPr>
      <a:lvl9pPr marL="1828800" algn="ctr" rtl="0" eaLnBrk="1" fontAlgn="base" hangingPunct="1">
        <a:spcBef>
          <a:spcPct val="0"/>
        </a:spcBef>
        <a:spcAft>
          <a:spcPct val="0"/>
        </a:spcAft>
        <a:defRPr sz="4400">
          <a:solidFill>
            <a:schemeClr val="tx1"/>
          </a:solidFill>
          <a:latin typeface="Arial Black"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Relationship Id="rId2" Type="http://schemas.openxmlformats.org/officeDocument/2006/relationships/image" Target="../media/image7.png"/><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p:nvPr/>
        </p:nvPicPr>
        <p:blipFill>
          <a:blip r:embed="rId2">
            <a:extLst>
              <a:ext uri="{BEBA8EAE-BF5A-486C-A8C5-ECC9F3942E4B}">
                <a14:imgProps xmlns:a14="http://schemas.microsoft.com/office/drawing/2010/main">
                  <a14:imgLayer r:embed="rId3">
                    <a14:imgEffect>
                      <a14:backgroundRemoval t="0" b="98352" l="0" r="100000"/>
                    </a14:imgEffect>
                  </a14:imgLayer>
                </a14:imgProps>
              </a:ext>
              <a:ext uri="{28A0092B-C50C-407E-A947-70E740481C1C}">
                <a14:useLocalDpi xmlns:a14="http://schemas.microsoft.com/office/drawing/2010/main" val="0"/>
              </a:ext>
            </a:extLst>
          </a:blip>
          <a:srcRect/>
          <a:stretch>
            <a:fillRect/>
          </a:stretch>
        </p:blipFill>
        <p:spPr bwMode="auto">
          <a:xfrm>
            <a:off x="1619672" y="2904640"/>
            <a:ext cx="5544616" cy="2287265"/>
          </a:xfrm>
          <a:prstGeom prst="rect">
            <a:avLst/>
          </a:prstGeom>
          <a:noFill/>
          <a:ln>
            <a:noFill/>
          </a:ln>
        </p:spPr>
      </p:pic>
      <p:sp>
        <p:nvSpPr>
          <p:cNvPr id="3" name="TextBox 2"/>
          <p:cNvSpPr txBox="1"/>
          <p:nvPr/>
        </p:nvSpPr>
        <p:spPr>
          <a:xfrm>
            <a:off x="1403648" y="1988840"/>
            <a:ext cx="6871818" cy="523220"/>
          </a:xfrm>
          <a:prstGeom prst="rect">
            <a:avLst/>
          </a:prstGeom>
          <a:noFill/>
        </p:spPr>
        <p:txBody>
          <a:bodyPr wrap="none" rtlCol="0">
            <a:spAutoFit/>
          </a:bodyPr>
          <a:lstStyle/>
          <a:p>
            <a:r>
              <a:rPr lang="ru-RU" sz="2800" b="1" dirty="0" smtClean="0">
                <a:solidFill>
                  <a:srgbClr val="FF0000"/>
                </a:solidFill>
              </a:rPr>
              <a:t>Безопасность детей в летний период</a:t>
            </a:r>
            <a:endParaRPr lang="ru-RU" sz="2800" b="1" dirty="0">
              <a:solidFill>
                <a:srgbClr val="FF0000"/>
              </a:solidFill>
            </a:endParaRPr>
          </a:p>
        </p:txBody>
      </p:sp>
      <p:sp>
        <p:nvSpPr>
          <p:cNvPr id="2" name="TextBox 1"/>
          <p:cNvSpPr txBox="1"/>
          <p:nvPr/>
        </p:nvSpPr>
        <p:spPr>
          <a:xfrm>
            <a:off x="4827725" y="5191905"/>
            <a:ext cx="4244175" cy="646331"/>
          </a:xfrm>
          <a:prstGeom prst="rect">
            <a:avLst/>
          </a:prstGeom>
          <a:noFill/>
        </p:spPr>
        <p:txBody>
          <a:bodyPr wrap="none" rtlCol="0">
            <a:spAutoFit/>
          </a:bodyPr>
          <a:lstStyle/>
          <a:p>
            <a:r>
              <a:rPr lang="ru-RU" dirty="0" smtClean="0"/>
              <a:t>Сунгурова И.В., старший воспитатель</a:t>
            </a:r>
          </a:p>
          <a:p>
            <a:r>
              <a:rPr lang="ru-RU" dirty="0" err="1" smtClean="0"/>
              <a:t>Буявчи</a:t>
            </a:r>
            <a:r>
              <a:rPr lang="ru-RU" dirty="0" smtClean="0"/>
              <a:t> Л.И., педагог-</a:t>
            </a:r>
            <a:r>
              <a:rPr lang="ru-RU" dirty="0" err="1" smtClean="0"/>
              <a:t>пихолог</a:t>
            </a:r>
            <a:endParaRPr lang="ru-RU" dirty="0"/>
          </a:p>
        </p:txBody>
      </p:sp>
      <p:sp>
        <p:nvSpPr>
          <p:cNvPr id="4" name="TextBox 3"/>
          <p:cNvSpPr txBox="1"/>
          <p:nvPr/>
        </p:nvSpPr>
        <p:spPr>
          <a:xfrm>
            <a:off x="4187197" y="6474470"/>
            <a:ext cx="882678" cy="369332"/>
          </a:xfrm>
          <a:prstGeom prst="rect">
            <a:avLst/>
          </a:prstGeom>
          <a:noFill/>
        </p:spPr>
        <p:txBody>
          <a:bodyPr wrap="none" rtlCol="0">
            <a:spAutoFit/>
          </a:bodyPr>
          <a:lstStyle/>
          <a:p>
            <a:r>
              <a:rPr lang="ru-RU" dirty="0" smtClean="0"/>
              <a:t>2022 г.</a:t>
            </a:r>
            <a:endParaRPr lang="ru-RU" dirty="0"/>
          </a:p>
        </p:txBody>
      </p:sp>
      <p:sp>
        <p:nvSpPr>
          <p:cNvPr id="5" name="TextBox 4"/>
          <p:cNvSpPr txBox="1"/>
          <p:nvPr/>
        </p:nvSpPr>
        <p:spPr>
          <a:xfrm>
            <a:off x="3186348" y="2599344"/>
            <a:ext cx="3306418" cy="369332"/>
          </a:xfrm>
          <a:prstGeom prst="rect">
            <a:avLst/>
          </a:prstGeom>
          <a:noFill/>
        </p:spPr>
        <p:txBody>
          <a:bodyPr wrap="none" rtlCol="0">
            <a:spAutoFit/>
          </a:bodyPr>
          <a:lstStyle/>
          <a:p>
            <a:r>
              <a:rPr lang="ru-RU" dirty="0" smtClean="0"/>
              <a:t>Консультация для родителей</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7596336" y="570220"/>
            <a:ext cx="1694835" cy="1694835"/>
          </a:xfrm>
          <a:prstGeom prst="rect">
            <a:avLst/>
          </a:prstGeom>
        </p:spPr>
      </p:pic>
      <p:sp>
        <p:nvSpPr>
          <p:cNvPr id="2" name="Заголовок 1"/>
          <p:cNvSpPr>
            <a:spLocks noGrp="1"/>
          </p:cNvSpPr>
          <p:nvPr>
            <p:ph type="title"/>
          </p:nvPr>
        </p:nvSpPr>
        <p:spPr>
          <a:xfrm>
            <a:off x="0" y="309998"/>
            <a:ext cx="8229600" cy="1143000"/>
          </a:xfrm>
        </p:spPr>
        <p:txBody>
          <a:bodyPr/>
          <a:lstStyle/>
          <a:p>
            <a:r>
              <a:rPr lang="ru-RU" dirty="0" smtClean="0">
                <a:solidFill>
                  <a:srgbClr val="FF0000"/>
                </a:solidFill>
              </a:rPr>
              <a:t>Пожарная безопасность </a:t>
            </a:r>
            <a:endParaRPr lang="ru-RU" dirty="0">
              <a:solidFill>
                <a:srgbClr val="FF0000"/>
              </a:solidFill>
            </a:endParaRPr>
          </a:p>
        </p:txBody>
      </p:sp>
      <p:sp>
        <p:nvSpPr>
          <p:cNvPr id="5" name="Прямоугольник 4"/>
          <p:cNvSpPr/>
          <p:nvPr/>
        </p:nvSpPr>
        <p:spPr>
          <a:xfrm>
            <a:off x="147171" y="1196752"/>
            <a:ext cx="9144000" cy="4247317"/>
          </a:xfrm>
          <a:prstGeom prst="rect">
            <a:avLst/>
          </a:prstGeom>
        </p:spPr>
        <p:txBody>
          <a:bodyPr wrap="square">
            <a:spAutoFit/>
          </a:bodyPr>
          <a:lstStyle/>
          <a:p>
            <a:r>
              <a:rPr lang="ru-RU" dirty="0" smtClean="0"/>
              <a:t>Пожар </a:t>
            </a:r>
            <a:r>
              <a:rPr lang="ru-RU" dirty="0"/>
              <a:t>может возникнуть в любом месте и в любое время. Поэтому </a:t>
            </a:r>
            <a:endParaRPr lang="ru-RU" dirty="0" smtClean="0"/>
          </a:p>
          <a:p>
            <a:r>
              <a:rPr lang="ru-RU" dirty="0" smtClean="0"/>
              <a:t>к </a:t>
            </a:r>
            <a:r>
              <a:rPr lang="ru-RU" dirty="0"/>
              <a:t>нему надо быть подготовленным. Главное, что нужно запомнить </a:t>
            </a:r>
            <a:endParaRPr lang="ru-RU" dirty="0" smtClean="0"/>
          </a:p>
          <a:p>
            <a:r>
              <a:rPr lang="ru-RU" dirty="0" smtClean="0"/>
              <a:t>-</a:t>
            </a:r>
            <a:r>
              <a:rPr lang="ru-RU" dirty="0"/>
              <a:t>спички и зажигалки служат для хозяйственных дел, но никак не для игры. </a:t>
            </a:r>
            <a:endParaRPr lang="ru-RU" dirty="0" smtClean="0"/>
          </a:p>
          <a:p>
            <a:r>
              <a:rPr lang="ru-RU" dirty="0" smtClean="0"/>
              <a:t>Даже </a:t>
            </a:r>
            <a:r>
              <a:rPr lang="ru-RU" dirty="0"/>
              <a:t>маленькая искра может привести к большой беде в любом месте, даже на улице. Закрепляйте с детьми правила пожарной безопасности:</a:t>
            </a:r>
          </a:p>
          <a:p>
            <a:pPr marL="285750" indent="-285750">
              <a:buFont typeface="Wingdings" panose="05000000000000000000" pitchFamily="2" charset="2"/>
              <a:buChar char="v"/>
            </a:pPr>
            <a:r>
              <a:rPr lang="ru-RU" dirty="0"/>
              <a:t>Не играть со спичками, не разводить костры!</a:t>
            </a:r>
          </a:p>
          <a:p>
            <a:pPr marL="285750" indent="-285750">
              <a:buFont typeface="Wingdings" panose="05000000000000000000" pitchFamily="2" charset="2"/>
              <a:buChar char="v"/>
            </a:pPr>
            <a:r>
              <a:rPr lang="ru-RU" dirty="0"/>
              <a:t>Не включать электроприборы, если взрослых нет дома!</a:t>
            </a:r>
          </a:p>
          <a:p>
            <a:pPr marL="285750" indent="-285750">
              <a:buFont typeface="Wingdings" panose="05000000000000000000" pitchFamily="2" charset="2"/>
              <a:buChar char="v"/>
            </a:pPr>
            <a:r>
              <a:rPr lang="ru-RU" dirty="0"/>
              <a:t>Не открывать дверцу печки!</a:t>
            </a:r>
          </a:p>
          <a:p>
            <a:pPr marL="285750" indent="-285750">
              <a:buFont typeface="Wingdings" panose="05000000000000000000" pitchFamily="2" charset="2"/>
              <a:buChar char="v"/>
            </a:pPr>
            <a:r>
              <a:rPr lang="ru-RU" dirty="0"/>
              <a:t>Нельзя бросать в огонь пустые баночки и флаконы от бытовых химических веществ, особенно аэрозоли!</a:t>
            </a:r>
          </a:p>
          <a:p>
            <a:pPr marL="285750" indent="-285750">
              <a:buFont typeface="Wingdings" panose="05000000000000000000" pitchFamily="2" charset="2"/>
              <a:buChar char="v"/>
            </a:pPr>
            <a:r>
              <a:rPr lang="ru-RU" dirty="0"/>
              <a:t>Не играть с бензином и другими горючими веществами!</a:t>
            </a:r>
          </a:p>
          <a:p>
            <a:pPr marL="285750" indent="-285750">
              <a:buFont typeface="Wingdings" panose="05000000000000000000" pitchFamily="2" charset="2"/>
              <a:buChar char="v"/>
            </a:pPr>
            <a:r>
              <a:rPr lang="ru-RU" dirty="0"/>
              <a:t>Никогда не прятаться при пожаре, ни под кровать, ни в шкаф!</a:t>
            </a:r>
          </a:p>
          <a:p>
            <a:pPr marL="285750" indent="-285750">
              <a:buFont typeface="Wingdings" panose="05000000000000000000" pitchFamily="2" charset="2"/>
              <a:buChar char="v"/>
            </a:pPr>
            <a:r>
              <a:rPr lang="ru-RU" dirty="0"/>
              <a:t>При пожаре звонить </a:t>
            </a:r>
            <a:r>
              <a:rPr lang="ru-RU" b="1" dirty="0">
                <a:solidFill>
                  <a:srgbClr val="FF0000"/>
                </a:solidFill>
              </a:rPr>
              <a:t>01, 112 </a:t>
            </a:r>
            <a:r>
              <a:rPr lang="ru-RU" dirty="0"/>
              <a:t>(назвать свой адрес, телефон, фамилию и рассказать что горит)!</a:t>
            </a:r>
          </a:p>
          <a:p>
            <a:pPr marL="285750" indent="-285750">
              <a:buFont typeface="Wingdings" panose="05000000000000000000" pitchFamily="2" charset="2"/>
              <a:buChar char="v"/>
            </a:pPr>
            <a:r>
              <a:rPr lang="ru-RU" dirty="0"/>
              <a:t>Не играть с огнем!</a:t>
            </a:r>
          </a:p>
        </p:txBody>
      </p:sp>
      <p:pic>
        <p:nvPicPr>
          <p:cNvPr id="6" name="Рисунок 5"/>
          <p:cNvPicPr>
            <a:picLocks noChangeAspect="1"/>
          </p:cNvPicPr>
          <p:nvPr/>
        </p:nvPicPr>
        <p:blipFill rotWithShape="1">
          <a:blip r:embed="rId3"/>
          <a:srcRect l="2376" t="12583" r="7315" b="9855"/>
          <a:stretch/>
        </p:blipFill>
        <p:spPr>
          <a:xfrm>
            <a:off x="5925674" y="5241341"/>
            <a:ext cx="2736305" cy="1484784"/>
          </a:xfrm>
          <a:prstGeom prst="rect">
            <a:avLst/>
          </a:prstGeom>
          <a:ln>
            <a:noFill/>
          </a:ln>
          <a:effectLst>
            <a:softEdge rad="112500"/>
          </a:effectLst>
        </p:spPr>
      </p:pic>
      <p:pic>
        <p:nvPicPr>
          <p:cNvPr id="8" name="Рисунок 7"/>
          <p:cNvPicPr>
            <a:picLocks noChangeAspect="1"/>
          </p:cNvPicPr>
          <p:nvPr/>
        </p:nvPicPr>
        <p:blipFill>
          <a:blip r:embed="rId4"/>
          <a:stretch>
            <a:fillRect/>
          </a:stretch>
        </p:blipFill>
        <p:spPr>
          <a:xfrm>
            <a:off x="1139188" y="5230068"/>
            <a:ext cx="4786486" cy="1510175"/>
          </a:xfrm>
          <a:prstGeom prst="rect">
            <a:avLst/>
          </a:prstGeom>
          <a:ln>
            <a:noFill/>
          </a:ln>
          <a:effectLst>
            <a:softEdge rad="112500"/>
          </a:effectLst>
        </p:spPr>
      </p:pic>
    </p:spTree>
    <p:extLst>
      <p:ext uri="{BB962C8B-B14F-4D97-AF65-F5344CB8AC3E}">
        <p14:creationId xmlns:p14="http://schemas.microsoft.com/office/powerpoint/2010/main" val="9592354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descr="http://im6-tub-ru.yandex.net/i?id=119541188-53-72&amp;n=2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461259" y="548680"/>
            <a:ext cx="1692275" cy="1692275"/>
          </a:xfrm>
          <a:prstGeom prst="rect">
            <a:avLst/>
          </a:prstGeom>
          <a:noFill/>
          <a:ln w="9525">
            <a:noFill/>
            <a:miter lim="800000"/>
            <a:headEnd/>
            <a:tailEnd/>
          </a:ln>
        </p:spPr>
      </p:pic>
      <p:sp>
        <p:nvSpPr>
          <p:cNvPr id="4" name="Прямоугольник 3"/>
          <p:cNvSpPr/>
          <p:nvPr/>
        </p:nvSpPr>
        <p:spPr>
          <a:xfrm>
            <a:off x="179512" y="548680"/>
            <a:ext cx="8280920" cy="6555641"/>
          </a:xfrm>
          <a:prstGeom prst="rect">
            <a:avLst/>
          </a:prstGeom>
        </p:spPr>
        <p:txBody>
          <a:bodyPr wrap="square">
            <a:spAutoFit/>
          </a:bodyPr>
          <a:lstStyle/>
          <a:p>
            <a:pPr algn="ctr">
              <a:spcAft>
                <a:spcPts val="0"/>
              </a:spcAft>
            </a:pPr>
            <a:r>
              <a:rPr lang="ru-RU" sz="2800" dirty="0">
                <a:solidFill>
                  <a:srgbClr val="181818"/>
                </a:solidFill>
                <a:latin typeface="+mn-lt"/>
                <a:ea typeface="Times New Roman" panose="02020603050405020304" pitchFamily="18" charset="0"/>
                <a:cs typeface="Times New Roman" panose="02020603050405020304" pitchFamily="18" charset="0"/>
              </a:rPr>
              <a:t>Лето — самое короткое и долгожданное время года для детей и их родителей. Пока есть возможность, хочется успеть всё: вволю погулять, искупаться, покататься на велосипеде, и заняться другими увлекательными делами, на которые зимой никогда не хватает времени. А чтобы летние месяцы не омрачились травмами и болезнями — достаточно соблюдать правила безопасности летом для детей: и взрослым, и, конечно, самим детям.</a:t>
            </a:r>
            <a:endParaRPr lang="ru-RU" sz="2000" dirty="0">
              <a:latin typeface="+mn-lt"/>
              <a:ea typeface="Calibri" panose="020F0502020204030204" pitchFamily="34" charset="0"/>
              <a:cs typeface="Times New Roman" panose="02020603050405020304" pitchFamily="18" charset="0"/>
            </a:endParaRPr>
          </a:p>
          <a:p>
            <a:pPr algn="ctr">
              <a:spcAft>
                <a:spcPts val="0"/>
              </a:spcAft>
            </a:pPr>
            <a:r>
              <a:rPr lang="ru-RU" sz="2800" dirty="0">
                <a:solidFill>
                  <a:srgbClr val="181818"/>
                </a:solidFill>
                <a:latin typeface="+mn-lt"/>
                <a:ea typeface="Times New Roman" panose="02020603050405020304" pitchFamily="18" charset="0"/>
                <a:cs typeface="Times New Roman" panose="02020603050405020304" pitchFamily="18" charset="0"/>
              </a:rPr>
              <a:t>Даже если ваш ребёнок осторожен, всё равно почаще напоминайте ему об основах безопасного поведения летом. Как показывает опыт врачей-травматологов и педиатров, даже взрослые не всегда знают, как вести себя в экстренной ситуации, а дети — тем более.</a:t>
            </a:r>
            <a:endParaRPr lang="ru-RU" sz="2000" dirty="0">
              <a:latin typeface="+mn-lt"/>
              <a:ea typeface="Calibri" panose="020F0502020204030204" pitchFamily="34" charset="0"/>
              <a:cs typeface="Times New Roman" panose="02020603050405020304" pitchFamily="18" charset="0"/>
            </a:endParaRPr>
          </a:p>
          <a:p>
            <a:pPr>
              <a:spcAft>
                <a:spcPts val="0"/>
              </a:spcAft>
            </a:pPr>
            <a:r>
              <a:rPr lang="ru-RU" sz="2800" dirty="0">
                <a:solidFill>
                  <a:srgbClr val="181818"/>
                </a:solidFill>
                <a:latin typeface="+mn-lt"/>
                <a:ea typeface="Times New Roman" panose="02020603050405020304" pitchFamily="18" charset="0"/>
                <a:cs typeface="Times New Roman" panose="02020603050405020304" pitchFamily="18" charset="0"/>
              </a:rPr>
              <a:t> </a:t>
            </a:r>
            <a:endParaRPr lang="ru-RU" sz="2000" dirty="0">
              <a:effectLst/>
              <a:latin typeface="+mn-lt"/>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8"/>
          <p:cNvSpPr>
            <a:spLocks noGrp="1"/>
          </p:cNvSpPr>
          <p:nvPr>
            <p:ph type="title"/>
          </p:nvPr>
        </p:nvSpPr>
        <p:spPr>
          <a:xfrm>
            <a:off x="477009" y="550655"/>
            <a:ext cx="8229600" cy="1143000"/>
          </a:xfrm>
        </p:spPr>
        <p:txBody>
          <a:bodyPr/>
          <a:lstStyle/>
          <a:p>
            <a:r>
              <a:rPr lang="ru-RU" dirty="0" smtClean="0">
                <a:solidFill>
                  <a:srgbClr val="00B0F0"/>
                </a:solidFill>
              </a:rPr>
              <a:t>Безопасное поведения на воде</a:t>
            </a:r>
          </a:p>
        </p:txBody>
      </p:sp>
      <p:pic>
        <p:nvPicPr>
          <p:cNvPr id="3" name="Picture 8" descr="http://im6-tub-ru.yandex.net/i?id=119541188-53-72&amp;n=2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164288" y="908720"/>
            <a:ext cx="1692275" cy="1692275"/>
          </a:xfrm>
          <a:prstGeom prst="rect">
            <a:avLst/>
          </a:prstGeom>
          <a:noFill/>
          <a:ln w="9525">
            <a:noFill/>
            <a:miter lim="800000"/>
            <a:headEnd/>
            <a:tailEnd/>
          </a:ln>
        </p:spPr>
      </p:pic>
      <p:pic>
        <p:nvPicPr>
          <p:cNvPr id="6" name="Рисунок 5"/>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5148064" y="3933056"/>
            <a:ext cx="4456562" cy="3487214"/>
          </a:xfrm>
          <a:prstGeom prst="rect">
            <a:avLst/>
          </a:prstGeom>
        </p:spPr>
      </p:pic>
      <p:sp>
        <p:nvSpPr>
          <p:cNvPr id="5" name="Прямоугольник 4"/>
          <p:cNvSpPr/>
          <p:nvPr/>
        </p:nvSpPr>
        <p:spPr>
          <a:xfrm>
            <a:off x="296157" y="1363675"/>
            <a:ext cx="8591303" cy="5494325"/>
          </a:xfrm>
          <a:prstGeom prst="rect">
            <a:avLst/>
          </a:prstGeom>
        </p:spPr>
        <p:txBody>
          <a:bodyPr wrap="square">
            <a:spAutoFit/>
          </a:bodyPr>
          <a:lstStyle/>
          <a:p>
            <a:endParaRPr lang="ru-RU" dirty="0"/>
          </a:p>
          <a:p>
            <a:pPr>
              <a:lnSpc>
                <a:spcPct val="150000"/>
              </a:lnSpc>
            </a:pPr>
            <a:r>
              <a:rPr lang="ru-RU" sz="1600" dirty="0"/>
              <a:t>Главное условие безопасности – купаться в сопровождении кого-то из взрослых. Необходимо объяснить ребенку, почему не следует купаться в незнакомом месте, особенно там, где нет других отдыхающих. Дно водоема может таить немало опасностей: затопленная коряга, острые осколки, холодные ключи и глубокие ямы.</a:t>
            </a:r>
          </a:p>
          <a:p>
            <a:pPr>
              <a:lnSpc>
                <a:spcPct val="150000"/>
              </a:lnSpc>
            </a:pPr>
            <a:r>
              <a:rPr lang="ru-RU" sz="1600" dirty="0"/>
              <a:t>Прежде чем заходить в воду, нужно понаблюдать, как она выглядит. Если цвет и запах воды не такие, как обычно, лучше воздержаться от купания.</a:t>
            </a:r>
          </a:p>
          <a:p>
            <a:pPr>
              <a:lnSpc>
                <a:spcPct val="150000"/>
              </a:lnSpc>
            </a:pPr>
            <a:r>
              <a:rPr lang="ru-RU" sz="1600" dirty="0"/>
              <a:t>Также дети должны твердо усвоить следующие правила:</a:t>
            </a:r>
          </a:p>
          <a:p>
            <a:pPr marL="285750" indent="-285750">
              <a:lnSpc>
                <a:spcPct val="150000"/>
              </a:lnSpc>
              <a:buFont typeface="Wingdings" panose="05000000000000000000" pitchFamily="2" charset="2"/>
              <a:buChar char="v"/>
            </a:pPr>
            <a:r>
              <a:rPr lang="ru-RU" sz="1600" dirty="0" smtClean="0"/>
              <a:t>игры </a:t>
            </a:r>
            <a:r>
              <a:rPr lang="ru-RU" sz="1600" dirty="0"/>
              <a:t>на воде опасны (нельзя, даже играючи, «топить» своих друзей или</a:t>
            </a:r>
          </a:p>
          <a:p>
            <a:pPr>
              <a:lnSpc>
                <a:spcPct val="150000"/>
              </a:lnSpc>
            </a:pPr>
            <a:r>
              <a:rPr lang="ru-RU" sz="1600" dirty="0"/>
              <a:t>«прятаться» под водой);</a:t>
            </a:r>
          </a:p>
          <a:p>
            <a:pPr marL="285750" indent="-285750">
              <a:lnSpc>
                <a:spcPct val="150000"/>
              </a:lnSpc>
              <a:buFont typeface="Wingdings" panose="05000000000000000000" pitchFamily="2" charset="2"/>
              <a:buChar char="v"/>
            </a:pPr>
            <a:r>
              <a:rPr lang="ru-RU" sz="1600" dirty="0" smtClean="0"/>
              <a:t>категорически </a:t>
            </a:r>
            <a:r>
              <a:rPr lang="ru-RU" sz="1600" dirty="0"/>
              <a:t>запрещается прыгать в воду в не предназначенных для</a:t>
            </a:r>
          </a:p>
          <a:p>
            <a:pPr>
              <a:lnSpc>
                <a:spcPct val="150000"/>
              </a:lnSpc>
            </a:pPr>
            <a:r>
              <a:rPr lang="ru-RU" sz="1600" dirty="0"/>
              <a:t>этого местах;</a:t>
            </a:r>
          </a:p>
          <a:p>
            <a:pPr marL="285750" indent="-285750">
              <a:lnSpc>
                <a:spcPct val="150000"/>
              </a:lnSpc>
              <a:buFont typeface="Wingdings" panose="05000000000000000000" pitchFamily="2" charset="2"/>
              <a:buChar char="v"/>
            </a:pPr>
            <a:r>
              <a:rPr lang="ru-RU" sz="1600" dirty="0" smtClean="0"/>
              <a:t>нельзя </a:t>
            </a:r>
            <a:r>
              <a:rPr lang="ru-RU" sz="1600" dirty="0"/>
              <a:t>нырять и плавать в местах, заросших водорослями;</a:t>
            </a:r>
          </a:p>
          <a:p>
            <a:pPr marL="285750" indent="-285750">
              <a:lnSpc>
                <a:spcPct val="150000"/>
              </a:lnSpc>
              <a:buFont typeface="Wingdings" panose="05000000000000000000" pitchFamily="2" charset="2"/>
              <a:buChar char="v"/>
            </a:pPr>
            <a:r>
              <a:rPr lang="ru-RU" sz="1600" dirty="0" smtClean="0"/>
              <a:t>не </a:t>
            </a:r>
            <a:r>
              <a:rPr lang="ru-RU" sz="1600" dirty="0"/>
              <a:t>следует далеко заплывать на надувных матрасах и кругах;</a:t>
            </a:r>
          </a:p>
          <a:p>
            <a:pPr marL="285750" indent="-285750">
              <a:lnSpc>
                <a:spcPct val="150000"/>
              </a:lnSpc>
              <a:buFont typeface="Wingdings" panose="05000000000000000000" pitchFamily="2" charset="2"/>
              <a:buChar char="v"/>
            </a:pPr>
            <a:r>
              <a:rPr lang="ru-RU" sz="1600" dirty="0" smtClean="0"/>
              <a:t>не </a:t>
            </a:r>
            <a:r>
              <a:rPr lang="ru-RU" sz="1600" dirty="0"/>
              <a:t>следует звать на помощь в шутку.</a:t>
            </a:r>
          </a:p>
        </p:txBody>
      </p:sp>
    </p:spTree>
    <p:extLst>
      <p:ext uri="{BB962C8B-B14F-4D97-AF65-F5344CB8AC3E}">
        <p14:creationId xmlns:p14="http://schemas.microsoft.com/office/powerpoint/2010/main" val="2569193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4" name="Picture 8" descr="http://im6-tub-ru.yandex.net/i?id=119541188-53-72&amp;n=2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451725" y="476672"/>
            <a:ext cx="1692275" cy="1692275"/>
          </a:xfrm>
          <a:prstGeom prst="rect">
            <a:avLst/>
          </a:prstGeom>
          <a:noFill/>
          <a:ln w="9525">
            <a:noFill/>
            <a:miter lim="800000"/>
            <a:headEnd/>
            <a:tailEnd/>
          </a:ln>
        </p:spPr>
      </p:pic>
      <p:pic>
        <p:nvPicPr>
          <p:cNvPr id="3" name="Рисунок 2"/>
          <p:cNvPicPr>
            <a:picLocks noChangeAspect="1"/>
          </p:cNvPicPr>
          <p:nvPr/>
        </p:nvPicPr>
        <p:blipFill>
          <a:blip r:embed="rId3"/>
          <a:stretch>
            <a:fillRect/>
          </a:stretch>
        </p:blipFill>
        <p:spPr>
          <a:xfrm>
            <a:off x="3923928" y="4725144"/>
            <a:ext cx="5364945" cy="2267909"/>
          </a:xfrm>
          <a:prstGeom prst="rect">
            <a:avLst/>
          </a:prstGeom>
        </p:spPr>
      </p:pic>
      <p:sp>
        <p:nvSpPr>
          <p:cNvPr id="2" name="Прямоугольник 1"/>
          <p:cNvSpPr/>
          <p:nvPr/>
        </p:nvSpPr>
        <p:spPr>
          <a:xfrm>
            <a:off x="287016" y="1352220"/>
            <a:ext cx="8856984" cy="5262979"/>
          </a:xfrm>
          <a:prstGeom prst="rect">
            <a:avLst/>
          </a:prstGeom>
        </p:spPr>
        <p:txBody>
          <a:bodyPr wrap="square">
            <a:spAutoFit/>
          </a:bodyPr>
          <a:lstStyle/>
          <a:p>
            <a:endParaRPr lang="ru-RU" sz="1600" dirty="0"/>
          </a:p>
          <a:p>
            <a:r>
              <a:rPr lang="ru-RU" sz="1600" dirty="0" smtClean="0"/>
              <a:t>Прогулка </a:t>
            </a:r>
            <a:r>
              <a:rPr lang="ru-RU" sz="1600" dirty="0"/>
              <a:t>в лес – это очень хороший отдых, </a:t>
            </a:r>
            <a:r>
              <a:rPr lang="ru-RU" sz="1600" dirty="0" smtClean="0"/>
              <a:t>который укрепляет </a:t>
            </a:r>
            <a:r>
              <a:rPr lang="ru-RU" sz="1600" dirty="0"/>
              <a:t>здоровье, </a:t>
            </a:r>
            <a:endParaRPr lang="ru-RU" sz="1600" dirty="0" smtClean="0"/>
          </a:p>
          <a:p>
            <a:r>
              <a:rPr lang="ru-RU" sz="1600" dirty="0" smtClean="0"/>
              <a:t>знакомит </a:t>
            </a:r>
            <a:r>
              <a:rPr lang="ru-RU" sz="1600" dirty="0"/>
              <a:t>ребенка с родной природой. Но есть </a:t>
            </a:r>
            <a:r>
              <a:rPr lang="ru-RU" sz="1600" dirty="0" smtClean="0"/>
              <a:t>некоторые правила</a:t>
            </a:r>
            <a:r>
              <a:rPr lang="ru-RU" sz="1600" dirty="0"/>
              <a:t>, с которыми </a:t>
            </a:r>
            <a:endParaRPr lang="ru-RU" sz="1600" dirty="0" smtClean="0"/>
          </a:p>
          <a:p>
            <a:r>
              <a:rPr lang="ru-RU" sz="1600" dirty="0" smtClean="0"/>
              <a:t>взрослые </a:t>
            </a:r>
            <a:r>
              <a:rPr lang="ru-RU" sz="1600" dirty="0"/>
              <a:t>должны обязательно ознакомить ребенка, так как лес может таить в себе опасность.</a:t>
            </a:r>
          </a:p>
          <a:p>
            <a:r>
              <a:rPr lang="ru-RU" sz="1600" dirty="0"/>
              <a:t>Расскажите ребенку о ядовитых грибах и растениях, которые растут в лесу, на полях и лугах. Объясните, что надо быть осторожными и отучиться от вредной привычки пробовать все подряд (ягоды травинки). Для закрепления знаний полезно использовать настольные игры-классификации, соответствующий наглядный материал, а в летний сезон во время прогулки в лес показать ядовитые растения и грибы «в живую». Необходимо развивать у детей потребность в общении с родителями, умение побороть застенчивость во время обращения к взрослым при появлении симптомов отравления.</a:t>
            </a:r>
          </a:p>
          <a:p>
            <a:r>
              <a:rPr lang="ru-RU" sz="1600" dirty="0"/>
              <a:t>Напоминайте ребенку, что ему ни в коем случае нельзя ходить по лесу одному, нужно держаться всегда рядом с родителями. Но что делать, если он чем-то увлекся и не заметил, как заблудился? Объясните ребенку, что не нужно поддаваться </a:t>
            </a:r>
            <a:endParaRPr lang="ru-RU" sz="1600" dirty="0" smtClean="0"/>
          </a:p>
          <a:p>
            <a:r>
              <a:rPr lang="ru-RU" sz="1600" dirty="0" smtClean="0"/>
              <a:t>панике </a:t>
            </a:r>
            <a:r>
              <a:rPr lang="ru-RU" sz="1600" dirty="0"/>
              <a:t>и бежать, куда глаза глядят. Как только потерял родителей, </a:t>
            </a:r>
            <a:endParaRPr lang="ru-RU" sz="1600" dirty="0" smtClean="0"/>
          </a:p>
          <a:p>
            <a:r>
              <a:rPr lang="ru-RU" sz="1600" dirty="0" smtClean="0"/>
              <a:t>следует </a:t>
            </a:r>
            <a:r>
              <a:rPr lang="ru-RU" sz="1600" dirty="0"/>
              <a:t>кричать громче, чтобы можно </a:t>
            </a:r>
            <a:endParaRPr lang="ru-RU" sz="1600" dirty="0" smtClean="0"/>
          </a:p>
          <a:p>
            <a:r>
              <a:rPr lang="ru-RU" sz="1600" dirty="0" smtClean="0"/>
              <a:t>было </a:t>
            </a:r>
            <a:r>
              <a:rPr lang="ru-RU" sz="1600" dirty="0"/>
              <a:t>найти друг друга по голосу, и </a:t>
            </a:r>
            <a:endParaRPr lang="ru-RU" sz="1600" dirty="0" smtClean="0"/>
          </a:p>
          <a:p>
            <a:r>
              <a:rPr lang="ru-RU" sz="1600" dirty="0" smtClean="0"/>
              <a:t>оставаться </a:t>
            </a:r>
            <a:r>
              <a:rPr lang="ru-RU" sz="1600" dirty="0"/>
              <a:t>на месте. Малыш должен </a:t>
            </a:r>
            <a:endParaRPr lang="ru-RU" sz="1600" dirty="0" smtClean="0"/>
          </a:p>
          <a:p>
            <a:r>
              <a:rPr lang="ru-RU" sz="1600" dirty="0" smtClean="0"/>
              <a:t>твердо </a:t>
            </a:r>
            <a:r>
              <a:rPr lang="ru-RU" sz="1600" dirty="0"/>
              <a:t>знать, что его обязательно </a:t>
            </a:r>
            <a:endParaRPr lang="ru-RU" sz="1600" dirty="0" smtClean="0"/>
          </a:p>
          <a:p>
            <a:r>
              <a:rPr lang="ru-RU" sz="1600" dirty="0" smtClean="0"/>
              <a:t>будут </a:t>
            </a:r>
            <a:r>
              <a:rPr lang="ru-RU" sz="1600" dirty="0"/>
              <a:t>искать.</a:t>
            </a:r>
          </a:p>
        </p:txBody>
      </p:sp>
      <p:sp>
        <p:nvSpPr>
          <p:cNvPr id="5" name="Заголовок 8"/>
          <p:cNvSpPr txBox="1">
            <a:spLocks/>
          </p:cNvSpPr>
          <p:nvPr/>
        </p:nvSpPr>
        <p:spPr>
          <a:xfrm>
            <a:off x="15010" y="476672"/>
            <a:ext cx="8229600" cy="114300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Arial Black" pitchFamily="34" charset="0"/>
              </a:defRPr>
            </a:lvl2pPr>
            <a:lvl3pPr algn="ctr" rtl="0" eaLnBrk="1" fontAlgn="base" hangingPunct="1">
              <a:spcBef>
                <a:spcPct val="0"/>
              </a:spcBef>
              <a:spcAft>
                <a:spcPct val="0"/>
              </a:spcAft>
              <a:defRPr sz="4400">
                <a:solidFill>
                  <a:schemeClr val="tx1"/>
                </a:solidFill>
                <a:latin typeface="Arial Black" pitchFamily="34" charset="0"/>
              </a:defRPr>
            </a:lvl3pPr>
            <a:lvl4pPr algn="ctr" rtl="0" eaLnBrk="1" fontAlgn="base" hangingPunct="1">
              <a:spcBef>
                <a:spcPct val="0"/>
              </a:spcBef>
              <a:spcAft>
                <a:spcPct val="0"/>
              </a:spcAft>
              <a:defRPr sz="4400">
                <a:solidFill>
                  <a:schemeClr val="tx1"/>
                </a:solidFill>
                <a:latin typeface="Arial Black" pitchFamily="34" charset="0"/>
              </a:defRPr>
            </a:lvl4pPr>
            <a:lvl5pPr algn="ctr" rtl="0" eaLnBrk="1" fontAlgn="base" hangingPunct="1">
              <a:spcBef>
                <a:spcPct val="0"/>
              </a:spcBef>
              <a:spcAft>
                <a:spcPct val="0"/>
              </a:spcAft>
              <a:defRPr sz="4400">
                <a:solidFill>
                  <a:schemeClr val="tx1"/>
                </a:solidFill>
                <a:latin typeface="Arial Black" pitchFamily="34" charset="0"/>
              </a:defRPr>
            </a:lvl5pPr>
            <a:lvl6pPr marL="457200" algn="ctr" rtl="0" eaLnBrk="1" fontAlgn="base" hangingPunct="1">
              <a:spcBef>
                <a:spcPct val="0"/>
              </a:spcBef>
              <a:spcAft>
                <a:spcPct val="0"/>
              </a:spcAft>
              <a:defRPr sz="4400">
                <a:solidFill>
                  <a:schemeClr val="tx1"/>
                </a:solidFill>
                <a:latin typeface="Arial Black" pitchFamily="34" charset="0"/>
              </a:defRPr>
            </a:lvl6pPr>
            <a:lvl7pPr marL="914400" algn="ctr" rtl="0" eaLnBrk="1" fontAlgn="base" hangingPunct="1">
              <a:spcBef>
                <a:spcPct val="0"/>
              </a:spcBef>
              <a:spcAft>
                <a:spcPct val="0"/>
              </a:spcAft>
              <a:defRPr sz="4400">
                <a:solidFill>
                  <a:schemeClr val="tx1"/>
                </a:solidFill>
                <a:latin typeface="Arial Black" pitchFamily="34" charset="0"/>
              </a:defRPr>
            </a:lvl7pPr>
            <a:lvl8pPr marL="1371600" algn="ctr" rtl="0" eaLnBrk="1" fontAlgn="base" hangingPunct="1">
              <a:spcBef>
                <a:spcPct val="0"/>
              </a:spcBef>
              <a:spcAft>
                <a:spcPct val="0"/>
              </a:spcAft>
              <a:defRPr sz="4400">
                <a:solidFill>
                  <a:schemeClr val="tx1"/>
                </a:solidFill>
                <a:latin typeface="Arial Black" pitchFamily="34" charset="0"/>
              </a:defRPr>
            </a:lvl8pPr>
            <a:lvl9pPr marL="1828800" algn="ctr" rtl="0" eaLnBrk="1" fontAlgn="base" hangingPunct="1">
              <a:spcBef>
                <a:spcPct val="0"/>
              </a:spcBef>
              <a:spcAft>
                <a:spcPct val="0"/>
              </a:spcAft>
              <a:defRPr sz="4400">
                <a:solidFill>
                  <a:schemeClr val="tx1"/>
                </a:solidFill>
                <a:latin typeface="Arial Black" pitchFamily="34" charset="0"/>
              </a:defRPr>
            </a:lvl9pPr>
          </a:lstStyle>
          <a:p>
            <a:r>
              <a:rPr lang="ru-RU" sz="3600" dirty="0" smtClean="0">
                <a:solidFill>
                  <a:srgbClr val="23C90D"/>
                </a:solidFill>
              </a:rPr>
              <a:t>Безопасность поведение в лесу</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Открытые окна</a:t>
            </a:r>
            <a:endParaRPr lang="ru-RU" dirty="0"/>
          </a:p>
        </p:txBody>
      </p:sp>
      <p:pic>
        <p:nvPicPr>
          <p:cNvPr id="3" name="Рисунок 2"/>
          <p:cNvPicPr>
            <a:picLocks noChangeAspect="1"/>
          </p:cNvPicPr>
          <p:nvPr/>
        </p:nvPicPr>
        <p:blipFill>
          <a:blip r:embed="rId2"/>
          <a:stretch>
            <a:fillRect/>
          </a:stretch>
        </p:blipFill>
        <p:spPr>
          <a:xfrm>
            <a:off x="7596336" y="570220"/>
            <a:ext cx="1694835" cy="1694835"/>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2491" y="4077072"/>
            <a:ext cx="3267318" cy="2780928"/>
          </a:xfrm>
          <a:prstGeom prst="rect">
            <a:avLst/>
          </a:prstGeom>
        </p:spPr>
      </p:pic>
      <p:sp>
        <p:nvSpPr>
          <p:cNvPr id="4" name="Прямоугольник 3"/>
          <p:cNvSpPr/>
          <p:nvPr/>
        </p:nvSpPr>
        <p:spPr>
          <a:xfrm>
            <a:off x="0" y="846138"/>
            <a:ext cx="9144000" cy="5909310"/>
          </a:xfrm>
          <a:prstGeom prst="rect">
            <a:avLst/>
          </a:prstGeom>
        </p:spPr>
        <p:txBody>
          <a:bodyPr wrap="square">
            <a:spAutoFit/>
          </a:bodyPr>
          <a:lstStyle/>
          <a:p>
            <a:endParaRPr lang="ru-RU" dirty="0"/>
          </a:p>
          <a:p>
            <a:r>
              <a:rPr lang="ru-RU" dirty="0"/>
              <a:t>Не смотря на то, что тема безопасности окон не раз поднималась в </a:t>
            </a:r>
            <a:endParaRPr lang="ru-RU" dirty="0" smtClean="0"/>
          </a:p>
          <a:p>
            <a:r>
              <a:rPr lang="ru-RU" dirty="0" smtClean="0"/>
              <a:t>прессе</a:t>
            </a:r>
            <a:r>
              <a:rPr lang="ru-RU" dirty="0"/>
              <a:t>, на телевидении, на интернет-площадках и в разговорах многие </a:t>
            </a:r>
            <a:endParaRPr lang="ru-RU" dirty="0" smtClean="0"/>
          </a:p>
          <a:p>
            <a:r>
              <a:rPr lang="ru-RU" dirty="0" smtClean="0"/>
              <a:t>родители </a:t>
            </a:r>
            <a:r>
              <a:rPr lang="ru-RU" dirty="0"/>
              <a:t>считают, что с их ребенком такого просто не может случиться. </a:t>
            </a:r>
            <a:endParaRPr lang="ru-RU" dirty="0" smtClean="0"/>
          </a:p>
          <a:p>
            <a:r>
              <a:rPr lang="ru-RU" dirty="0" smtClean="0"/>
              <a:t>Твердая </a:t>
            </a:r>
            <a:r>
              <a:rPr lang="ru-RU" dirty="0"/>
              <a:t>уверенность, что для защиты ребенка достаточно строгого запрета, принесла немало горя. Однако именно запреты продолжают быть одним из самых распространенных способов «защиты» малыша. А между тем, в городские больницы каждое лето доставляются десятки детей, упавших из окна, чей возраст варьируется от полутора до десяти лет. То есть, большая часть пострадавших детей понимает опасность, которая им грозит, но все равно нарушают родительские запреты.</a:t>
            </a:r>
          </a:p>
          <a:p>
            <a:r>
              <a:rPr lang="ru-RU" dirty="0"/>
              <a:t>Поскольку на сознательность ребенка рассчитывать не стоит, родителям необходимо предпринять дополнительные шаги для детской безопасности.</a:t>
            </a:r>
          </a:p>
          <a:p>
            <a:r>
              <a:rPr lang="ru-RU" dirty="0"/>
              <a:t>1. Не доверяйте </a:t>
            </a:r>
            <a:r>
              <a:rPr lang="ru-RU" dirty="0" err="1"/>
              <a:t>антимоскитным</a:t>
            </a:r>
            <a:r>
              <a:rPr lang="ru-RU" dirty="0"/>
              <a:t> сеткам.</a:t>
            </a:r>
          </a:p>
          <a:p>
            <a:r>
              <a:rPr lang="ru-RU" dirty="0"/>
              <a:t>2.Если есть возможность выбора, ставьте окна, створки </a:t>
            </a:r>
            <a:endParaRPr lang="ru-RU" dirty="0" smtClean="0"/>
          </a:p>
          <a:p>
            <a:r>
              <a:rPr lang="ru-RU" dirty="0" smtClean="0"/>
              <a:t>которых </a:t>
            </a:r>
            <a:r>
              <a:rPr lang="ru-RU" dirty="0"/>
              <a:t>открываются в наклонное положение (вертикальное </a:t>
            </a:r>
            <a:endParaRPr lang="ru-RU" dirty="0" smtClean="0"/>
          </a:p>
          <a:p>
            <a:r>
              <a:rPr lang="ru-RU" dirty="0" smtClean="0"/>
              <a:t>или </a:t>
            </a:r>
            <a:r>
              <a:rPr lang="ru-RU" dirty="0"/>
              <a:t>«зимнее» проветривание</a:t>
            </a:r>
            <a:r>
              <a:rPr lang="ru-RU" dirty="0" smtClean="0"/>
              <a:t>), </a:t>
            </a:r>
            <a:r>
              <a:rPr lang="ru-RU" dirty="0"/>
              <a:t>зазор.</a:t>
            </a:r>
          </a:p>
          <a:p>
            <a:r>
              <a:rPr lang="ru-RU" dirty="0"/>
              <a:t>3. Не пользуйтесь защитными средствами для окон, которые </a:t>
            </a:r>
            <a:endParaRPr lang="ru-RU" dirty="0" smtClean="0"/>
          </a:p>
          <a:p>
            <a:r>
              <a:rPr lang="ru-RU" dirty="0" smtClean="0"/>
              <a:t>можете </a:t>
            </a:r>
            <a:r>
              <a:rPr lang="ru-RU" dirty="0"/>
              <a:t>открыть с легкостью.</a:t>
            </a:r>
          </a:p>
          <a:p>
            <a:r>
              <a:rPr lang="ru-RU" dirty="0"/>
              <a:t>4. Снимите с окон обычные ручки и замените их на ручки со </a:t>
            </a:r>
            <a:endParaRPr lang="ru-RU" dirty="0" smtClean="0"/>
          </a:p>
          <a:p>
            <a:r>
              <a:rPr lang="ru-RU" dirty="0" smtClean="0"/>
              <a:t>встроенным </a:t>
            </a:r>
            <a:r>
              <a:rPr lang="ru-RU" dirty="0"/>
              <a:t>замком.</a:t>
            </a:r>
          </a:p>
        </p:txBody>
      </p:sp>
    </p:spTree>
    <p:extLst>
      <p:ext uri="{BB962C8B-B14F-4D97-AF65-F5344CB8AC3E}">
        <p14:creationId xmlns:p14="http://schemas.microsoft.com/office/powerpoint/2010/main" val="34635291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Безопасность при общении с животными</a:t>
            </a:r>
            <a:endParaRPr lang="ru-RU" dirty="0"/>
          </a:p>
        </p:txBody>
      </p:sp>
      <p:pic>
        <p:nvPicPr>
          <p:cNvPr id="3" name="Рисунок 2"/>
          <p:cNvPicPr>
            <a:picLocks noChangeAspect="1"/>
          </p:cNvPicPr>
          <p:nvPr/>
        </p:nvPicPr>
        <p:blipFill>
          <a:blip r:embed="rId2"/>
          <a:stretch>
            <a:fillRect/>
          </a:stretch>
        </p:blipFill>
        <p:spPr>
          <a:xfrm>
            <a:off x="7596336" y="570220"/>
            <a:ext cx="1694835" cy="1694835"/>
          </a:xfrm>
          <a:prstGeom prst="rect">
            <a:avLst/>
          </a:prstGeom>
        </p:spPr>
      </p:pic>
      <p:sp>
        <p:nvSpPr>
          <p:cNvPr id="5" name="Прямоугольник 4"/>
          <p:cNvSpPr/>
          <p:nvPr/>
        </p:nvSpPr>
        <p:spPr>
          <a:xfrm>
            <a:off x="0" y="1483552"/>
            <a:ext cx="9144000" cy="3970318"/>
          </a:xfrm>
          <a:prstGeom prst="rect">
            <a:avLst/>
          </a:prstGeom>
        </p:spPr>
        <p:txBody>
          <a:bodyPr wrap="square">
            <a:spAutoFit/>
          </a:bodyPr>
          <a:lstStyle/>
          <a:p>
            <a:r>
              <a:rPr lang="ru-RU" dirty="0" smtClean="0"/>
              <a:t>Детям </a:t>
            </a:r>
            <a:r>
              <a:rPr lang="ru-RU" dirty="0"/>
              <a:t>нужно прививать не только любовь к животным, но и уважение </a:t>
            </a:r>
            <a:endParaRPr lang="ru-RU" dirty="0" smtClean="0"/>
          </a:p>
          <a:p>
            <a:r>
              <a:rPr lang="ru-RU" dirty="0" smtClean="0"/>
              <a:t>к </a:t>
            </a:r>
            <a:r>
              <a:rPr lang="ru-RU" dirty="0"/>
              <a:t>их способу жизни.</a:t>
            </a:r>
          </a:p>
          <a:p>
            <a:r>
              <a:rPr lang="ru-RU" dirty="0"/>
              <a:t>Необходимо объяснить детям, что можно делать и чего нельзя допускать при контактах с животными. Например, можно кормить бездомных собак и кошек, но нельзя их трогать и брать на руки. Нельзя подходить к незнакомым собакам, беспокоить их во время сна, еды, ухода за щенками, отбирать то, во что играют собаки. </a:t>
            </a:r>
            <a:endParaRPr lang="ru-RU" dirty="0" smtClean="0"/>
          </a:p>
          <a:p>
            <a:r>
              <a:rPr lang="ru-RU" dirty="0" smtClean="0"/>
              <a:t>Напоминайте </a:t>
            </a:r>
            <a:r>
              <a:rPr lang="ru-RU" dirty="0"/>
              <a:t>детям, что и от кошек, и от собак передаются людям болезни – лишаи, чесотка, бешенство. После того, как погладил животное, обязательно нужно вымыть руки с мылом.</a:t>
            </a:r>
          </a:p>
          <a:p>
            <a:r>
              <a:rPr lang="ru-RU" dirty="0"/>
              <a:t>Если укусила собака или кошка, сразу же нужно сказать об этом родителям,</a:t>
            </a:r>
          </a:p>
          <a:p>
            <a:r>
              <a:rPr lang="ru-RU" dirty="0"/>
              <a:t>чтобы они немедленно отвели к врачу.</a:t>
            </a:r>
          </a:p>
          <a:p>
            <a:r>
              <a:rPr lang="ru-RU" dirty="0"/>
              <a:t>Также, детям необходимо дать знания о насекомых, и напоминать им о том, что даже полезные насекомые (пчелы, муравьи) могут причинить вред.</a:t>
            </a: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5381569"/>
            <a:ext cx="2160240" cy="1439259"/>
          </a:xfrm>
          <a:prstGeom prst="ellipse">
            <a:avLst/>
          </a:prstGeom>
          <a:ln>
            <a:noFill/>
          </a:ln>
          <a:effectLst>
            <a:softEdge rad="112500"/>
          </a:effectLst>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3848" y="5339243"/>
            <a:ext cx="2222378" cy="1481585"/>
          </a:xfrm>
          <a:prstGeom prst="rect">
            <a:avLst/>
          </a:prstGeom>
          <a:ln>
            <a:noFill/>
          </a:ln>
          <a:effectLst>
            <a:softEdge rad="112500"/>
          </a:effectLst>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60232" y="5287040"/>
            <a:ext cx="2301505" cy="1533788"/>
          </a:xfrm>
          <a:prstGeom prst="ellipse">
            <a:avLst/>
          </a:prstGeom>
          <a:ln>
            <a:noFill/>
          </a:ln>
          <a:effectLst>
            <a:softEdge rad="112500"/>
          </a:effectLst>
        </p:spPr>
      </p:pic>
    </p:spTree>
    <p:extLst>
      <p:ext uri="{BB962C8B-B14F-4D97-AF65-F5344CB8AC3E}">
        <p14:creationId xmlns:p14="http://schemas.microsoft.com/office/powerpoint/2010/main" val="28957149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Тепловой удар </a:t>
            </a:r>
            <a:endParaRPr lang="ru-RU" dirty="0"/>
          </a:p>
        </p:txBody>
      </p:sp>
      <p:pic>
        <p:nvPicPr>
          <p:cNvPr id="3" name="Рисунок 2"/>
          <p:cNvPicPr>
            <a:picLocks noChangeAspect="1"/>
          </p:cNvPicPr>
          <p:nvPr/>
        </p:nvPicPr>
        <p:blipFill>
          <a:blip r:embed="rId2"/>
          <a:stretch>
            <a:fillRect/>
          </a:stretch>
        </p:blipFill>
        <p:spPr>
          <a:xfrm>
            <a:off x="7596336" y="570220"/>
            <a:ext cx="1694835" cy="1694835"/>
          </a:xfrm>
          <a:prstGeom prst="rect">
            <a:avLst/>
          </a:prstGeom>
        </p:spPr>
      </p:pic>
      <p:pic>
        <p:nvPicPr>
          <p:cNvPr id="10" name="Рисунок 9"/>
          <p:cNvPicPr>
            <a:picLocks noChangeAspect="1"/>
          </p:cNvPicPr>
          <p:nvPr/>
        </p:nvPicPr>
        <p:blipFill>
          <a:blip r:embed="rId3"/>
          <a:stretch>
            <a:fillRect/>
          </a:stretch>
        </p:blipFill>
        <p:spPr>
          <a:xfrm>
            <a:off x="5628227" y="4555913"/>
            <a:ext cx="3495735" cy="2304256"/>
          </a:xfrm>
          <a:prstGeom prst="rect">
            <a:avLst/>
          </a:prstGeom>
          <a:ln>
            <a:noFill/>
          </a:ln>
          <a:effectLst>
            <a:softEdge rad="112500"/>
          </a:effectLst>
        </p:spPr>
      </p:pic>
      <p:sp>
        <p:nvSpPr>
          <p:cNvPr id="4" name="Прямоугольник 3"/>
          <p:cNvSpPr/>
          <p:nvPr/>
        </p:nvSpPr>
        <p:spPr>
          <a:xfrm>
            <a:off x="0" y="1417637"/>
            <a:ext cx="8963472" cy="5047536"/>
          </a:xfrm>
          <a:prstGeom prst="rect">
            <a:avLst/>
          </a:prstGeom>
        </p:spPr>
        <p:txBody>
          <a:bodyPr wrap="square">
            <a:spAutoFit/>
          </a:bodyPr>
          <a:lstStyle/>
          <a:p>
            <a:r>
              <a:rPr lang="ru-RU" sz="1400" dirty="0" smtClean="0"/>
              <a:t>Еще </a:t>
            </a:r>
            <a:r>
              <a:rPr lang="ru-RU" sz="1400" dirty="0"/>
              <a:t>одна опасность лета кроется в его главных плюсах: тепле и обилии солнца. В результате</a:t>
            </a:r>
            <a:r>
              <a:rPr lang="ru-RU" sz="1400" dirty="0" smtClean="0"/>
              <a:t>,</a:t>
            </a:r>
          </a:p>
          <a:p>
            <a:r>
              <a:rPr lang="ru-RU" sz="1400" dirty="0" smtClean="0"/>
              <a:t>именно </a:t>
            </a:r>
            <a:r>
              <a:rPr lang="ru-RU" sz="1400" dirty="0"/>
              <a:t>летом часто случаются тепловые и солнечные удары, а так же солнечные ожоги.</a:t>
            </a:r>
          </a:p>
          <a:p>
            <a:r>
              <a:rPr lang="ru-RU" sz="1400" dirty="0"/>
              <a:t>Тепловой удар — самый, пожалуй, коварный. В отличие от солнечного, он может случиться и в пасмурную, но жаркую погоду. Симптомы могут варьироваться от сильной головной боли и тошноты </a:t>
            </a:r>
            <a:endParaRPr lang="ru-RU" sz="1400" dirty="0" smtClean="0"/>
          </a:p>
          <a:p>
            <a:r>
              <a:rPr lang="ru-RU" sz="1400" dirty="0" smtClean="0"/>
              <a:t>до </a:t>
            </a:r>
            <a:r>
              <a:rPr lang="ru-RU" sz="1400" dirty="0"/>
              <a:t>слабости и сонливости, очень часто его принимают за начало какого-либо простудного заболевания или отравления.</a:t>
            </a:r>
          </a:p>
          <a:p>
            <a:r>
              <a:rPr lang="ru-RU" sz="1400" dirty="0"/>
              <a:t>Чтобы предотвратить тепловой удар, прежде всего, старайтесь в жаркую погоду избегать душных и жарких помещений, общественного транспорта. Самое жаркое время дня лучше провести дома, а гулять утром и вечером. Одевайте ребенка в легкую, светлую хлопчатобумажную одежду. Давайте как можно больше жидкости, отдавайте предпочтение жидкой пище. Всегда держите наготове бутылку с водой. При малейших признаках недомогания или жалобах на духоту — дайте ребенку напиться. Избегайте сладких напитков (газированной воды, соков и т.д.) — они не утоляют жажду должным образом. Старайтесь кормить ребенка в жару легкой пищей, избегайте жирных блюд — они повышают вероятность перегрева организма.</a:t>
            </a:r>
          </a:p>
          <a:p>
            <a:r>
              <a:rPr lang="ru-RU" sz="1400" dirty="0"/>
              <a:t>Если все-таки это случилось, срочно переместите ребенка в тень. </a:t>
            </a:r>
            <a:endParaRPr lang="ru-RU" sz="1400" dirty="0" smtClean="0"/>
          </a:p>
          <a:p>
            <a:r>
              <a:rPr lang="ru-RU" sz="1400" dirty="0" smtClean="0"/>
              <a:t>Положите </a:t>
            </a:r>
            <a:r>
              <a:rPr lang="ru-RU" sz="1400" dirty="0"/>
              <a:t>на голову холодный компресс. Снимите с ребенка всю </a:t>
            </a:r>
            <a:endParaRPr lang="ru-RU" sz="1400" dirty="0" smtClean="0"/>
          </a:p>
          <a:p>
            <a:r>
              <a:rPr lang="ru-RU" sz="1400" dirty="0" smtClean="0"/>
              <a:t>лишнюю </a:t>
            </a:r>
            <a:r>
              <a:rPr lang="ru-RU" sz="1400" dirty="0"/>
              <a:t>одежду. Если есть признаки утери сознания, дайте </a:t>
            </a:r>
            <a:endParaRPr lang="ru-RU" sz="1400" dirty="0" smtClean="0"/>
          </a:p>
          <a:p>
            <a:r>
              <a:rPr lang="ru-RU" sz="1400" dirty="0" smtClean="0"/>
              <a:t>понюхать </a:t>
            </a:r>
            <a:r>
              <a:rPr lang="ru-RU" sz="1400" dirty="0"/>
              <a:t>ватку, смоченную нашатырным спиртом. Постарайтесь </a:t>
            </a:r>
            <a:endParaRPr lang="ru-RU" sz="1400" dirty="0" smtClean="0"/>
          </a:p>
          <a:p>
            <a:r>
              <a:rPr lang="ru-RU" sz="1400" dirty="0" smtClean="0"/>
              <a:t>создать </a:t>
            </a:r>
            <a:r>
              <a:rPr lang="ru-RU" sz="1400" dirty="0"/>
              <a:t>приток свежего воздуха, обмахивая ребенка любым </a:t>
            </a:r>
            <a:endParaRPr lang="ru-RU" sz="1400" dirty="0" smtClean="0"/>
          </a:p>
          <a:p>
            <a:r>
              <a:rPr lang="ru-RU" sz="1400" dirty="0" smtClean="0"/>
              <a:t>предметом</a:t>
            </a:r>
            <a:r>
              <a:rPr lang="ru-RU" sz="1400" dirty="0"/>
              <a:t>, который можно использовать как опахало.</a:t>
            </a:r>
          </a:p>
          <a:p>
            <a:r>
              <a:rPr lang="ru-RU" sz="1400" dirty="0"/>
              <a:t>Свяжитесь со скорой помощью, опишите симптомы. В большинстве </a:t>
            </a:r>
            <a:endParaRPr lang="ru-RU" sz="1400" dirty="0" smtClean="0"/>
          </a:p>
          <a:p>
            <a:r>
              <a:rPr lang="ru-RU" sz="1400" dirty="0" smtClean="0"/>
              <a:t>случаев </a:t>
            </a:r>
            <a:r>
              <a:rPr lang="ru-RU" sz="1400" dirty="0"/>
              <a:t>перечисленных мер должно быть достаточно, но </a:t>
            </a:r>
            <a:r>
              <a:rPr lang="ru-RU" sz="1400" dirty="0" smtClean="0"/>
              <a:t>при</a:t>
            </a:r>
          </a:p>
          <a:p>
            <a:r>
              <a:rPr lang="ru-RU" sz="1400" dirty="0" smtClean="0"/>
              <a:t> </a:t>
            </a:r>
            <a:r>
              <a:rPr lang="ru-RU" sz="1400" dirty="0"/>
              <a:t>тяжелом тепловом ударе может понадобиться госпитализация.</a:t>
            </a:r>
          </a:p>
        </p:txBody>
      </p:sp>
    </p:spTree>
    <p:extLst>
      <p:ext uri="{BB962C8B-B14F-4D97-AF65-F5344CB8AC3E}">
        <p14:creationId xmlns:p14="http://schemas.microsoft.com/office/powerpoint/2010/main" val="31574379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C000"/>
                </a:solidFill>
              </a:rPr>
              <a:t>Солнечный  удар </a:t>
            </a:r>
            <a:endParaRPr lang="ru-RU" dirty="0">
              <a:solidFill>
                <a:srgbClr val="FFC000"/>
              </a:solidFill>
            </a:endParaRPr>
          </a:p>
        </p:txBody>
      </p:sp>
      <p:pic>
        <p:nvPicPr>
          <p:cNvPr id="3" name="Рисунок 2"/>
          <p:cNvPicPr>
            <a:picLocks noChangeAspect="1"/>
          </p:cNvPicPr>
          <p:nvPr/>
        </p:nvPicPr>
        <p:blipFill>
          <a:blip r:embed="rId2"/>
          <a:stretch>
            <a:fillRect/>
          </a:stretch>
        </p:blipFill>
        <p:spPr>
          <a:xfrm>
            <a:off x="7596336" y="570220"/>
            <a:ext cx="1694835" cy="1694835"/>
          </a:xfrm>
          <a:prstGeom prst="rect">
            <a:avLst/>
          </a:prstGeom>
        </p:spPr>
      </p:pic>
      <p:sp>
        <p:nvSpPr>
          <p:cNvPr id="5" name="Прямоугольник 4"/>
          <p:cNvSpPr/>
          <p:nvPr/>
        </p:nvSpPr>
        <p:spPr>
          <a:xfrm>
            <a:off x="891" y="1584742"/>
            <a:ext cx="9144000" cy="4247317"/>
          </a:xfrm>
          <a:prstGeom prst="rect">
            <a:avLst/>
          </a:prstGeom>
        </p:spPr>
        <p:txBody>
          <a:bodyPr wrap="square">
            <a:spAutoFit/>
          </a:bodyPr>
          <a:lstStyle/>
          <a:p>
            <a:r>
              <a:rPr lang="ru-RU" dirty="0"/>
              <a:t>Солнечный удар случается реже, только в яркую солнечную погоду. Но последствия его опаснее. Если тепловой удар является просто последствием перегрева, то солнечный удар — это нарушение работы центральной нервной системы из-за перегрева головы. Симптомы его более четкие и понятные, чем у теплового: общая слабость, головная боль, повышенная температура, тошнота, учащенный пульс, в отдельных случаях носовое кровотечение и обмороки.</a:t>
            </a:r>
          </a:p>
          <a:p>
            <a:r>
              <a:rPr lang="ru-RU" dirty="0"/>
              <a:t>Предотвратить солнечный удар достаточно просто. Избегайте прогулок в самое жаркое и солнечное время суток (с 11 до 15 часов). Следите, чтобы в жаркую солнечную погоду ребенок всегда находился на улице только в головном уборе. Одевайте ребенка строго по погоде, избегайте синтетических тканей. Позаботьтесь, чтобы ребенок получал достаточно </a:t>
            </a:r>
            <a:endParaRPr lang="ru-RU" dirty="0" smtClean="0"/>
          </a:p>
          <a:p>
            <a:r>
              <a:rPr lang="ru-RU" dirty="0" smtClean="0"/>
              <a:t>несладкого </a:t>
            </a:r>
            <a:r>
              <a:rPr lang="ru-RU" dirty="0"/>
              <a:t>питья.</a:t>
            </a:r>
          </a:p>
          <a:p>
            <a:r>
              <a:rPr lang="ru-RU" dirty="0"/>
              <a:t>Если ребенок все-таки получил солнечный удар, </a:t>
            </a:r>
            <a:endParaRPr lang="ru-RU" dirty="0" smtClean="0"/>
          </a:p>
          <a:p>
            <a:r>
              <a:rPr lang="ru-RU" dirty="0" smtClean="0"/>
              <a:t>меры </a:t>
            </a:r>
            <a:r>
              <a:rPr lang="ru-RU" dirty="0"/>
              <a:t>первой помощи в этом случае должны быть </a:t>
            </a:r>
            <a:endParaRPr lang="ru-RU" dirty="0" smtClean="0"/>
          </a:p>
          <a:p>
            <a:r>
              <a:rPr lang="ru-RU" dirty="0" smtClean="0"/>
              <a:t>такие </a:t>
            </a:r>
            <a:r>
              <a:rPr lang="ru-RU" dirty="0"/>
              <a:t>же, как и при тепловом.</a:t>
            </a:r>
          </a:p>
        </p:txBody>
      </p:sp>
      <p:pic>
        <p:nvPicPr>
          <p:cNvPr id="6" name="Рисунок 5"/>
          <p:cNvPicPr>
            <a:picLocks noChangeAspect="1"/>
          </p:cNvPicPr>
          <p:nvPr/>
        </p:nvPicPr>
        <p:blipFill>
          <a:blip r:embed="rId3"/>
          <a:stretch>
            <a:fillRect/>
          </a:stretch>
        </p:blipFill>
        <p:spPr>
          <a:xfrm>
            <a:off x="5848666" y="4417318"/>
            <a:ext cx="3261442" cy="2440682"/>
          </a:xfrm>
          <a:prstGeom prst="rect">
            <a:avLst/>
          </a:prstGeom>
          <a:ln>
            <a:noFill/>
          </a:ln>
          <a:effectLst>
            <a:softEdge rad="112500"/>
          </a:effectLst>
        </p:spPr>
      </p:pic>
    </p:spTree>
    <p:extLst>
      <p:ext uri="{BB962C8B-B14F-4D97-AF65-F5344CB8AC3E}">
        <p14:creationId xmlns:p14="http://schemas.microsoft.com/office/powerpoint/2010/main" val="35705603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C000"/>
                </a:solidFill>
              </a:rPr>
              <a:t>Солнечные ожоги </a:t>
            </a:r>
            <a:endParaRPr lang="ru-RU" dirty="0">
              <a:solidFill>
                <a:srgbClr val="FFC000"/>
              </a:solidFill>
            </a:endParaRPr>
          </a:p>
        </p:txBody>
      </p:sp>
      <p:pic>
        <p:nvPicPr>
          <p:cNvPr id="3" name="Рисунок 2"/>
          <p:cNvPicPr>
            <a:picLocks noChangeAspect="1"/>
          </p:cNvPicPr>
          <p:nvPr/>
        </p:nvPicPr>
        <p:blipFill>
          <a:blip r:embed="rId2"/>
          <a:stretch>
            <a:fillRect/>
          </a:stretch>
        </p:blipFill>
        <p:spPr>
          <a:xfrm>
            <a:off x="7596336" y="570220"/>
            <a:ext cx="1694835" cy="1694835"/>
          </a:xfrm>
          <a:prstGeom prst="rect">
            <a:avLst/>
          </a:prstGeom>
        </p:spPr>
      </p:pic>
      <p:pic>
        <p:nvPicPr>
          <p:cNvPr id="7" name="Рисунок 6"/>
          <p:cNvPicPr>
            <a:picLocks noChangeAspect="1"/>
          </p:cNvPicPr>
          <p:nvPr/>
        </p:nvPicPr>
        <p:blipFill rotWithShape="1">
          <a:blip r:embed="rId3"/>
          <a:srcRect t="-1" r="20854" b="-1565"/>
          <a:stretch/>
        </p:blipFill>
        <p:spPr>
          <a:xfrm>
            <a:off x="5709527" y="4382561"/>
            <a:ext cx="3429401" cy="2475439"/>
          </a:xfrm>
          <a:prstGeom prst="rect">
            <a:avLst/>
          </a:prstGeom>
          <a:ln>
            <a:noFill/>
          </a:ln>
          <a:effectLst>
            <a:softEdge rad="112500"/>
          </a:effectLst>
        </p:spPr>
      </p:pic>
      <p:sp>
        <p:nvSpPr>
          <p:cNvPr id="4" name="Прямоугольник 3"/>
          <p:cNvSpPr/>
          <p:nvPr/>
        </p:nvSpPr>
        <p:spPr>
          <a:xfrm>
            <a:off x="106702" y="1713220"/>
            <a:ext cx="8930596" cy="5078313"/>
          </a:xfrm>
          <a:prstGeom prst="rect">
            <a:avLst/>
          </a:prstGeom>
        </p:spPr>
        <p:txBody>
          <a:bodyPr wrap="square">
            <a:spAutoFit/>
          </a:bodyPr>
          <a:lstStyle/>
          <a:p>
            <a:r>
              <a:rPr lang="ru-RU" dirty="0"/>
              <a:t>Солнечные ожоги. Детская кожа сильнее, чем кожа взрослого, подвержена воздействию солнечных лучей. Поэтому ребенок сильнее подвержен солнечным ожогам.</a:t>
            </a:r>
          </a:p>
          <a:p>
            <a:r>
              <a:rPr lang="ru-RU" dirty="0"/>
              <a:t>Чтобы предотвратить солнечный ожог, прежде всего, нужно постараться не подвергать кожу ребенка прямому воздействию солнечных лучей в самое жаркое время дня. Выходя на улицу, одевайте ребенка по погоде. На пляже обязательно пользуйтесь солнцезащитным средством с SPF не менее 20 единиц (для светлокожих детей и детей с чувствительной кожей — не менее 30 единиц). Обновляйте крем каждые 2-3 часа, пока у ребенка не появится собственный ровный загар. Старайтесь следить, чтобы ребенок после купания вытирался сразу, не бегал с мокрой кожей.</a:t>
            </a:r>
          </a:p>
          <a:p>
            <a:r>
              <a:rPr lang="ru-RU" dirty="0"/>
              <a:t>Если ребенок все-таки получил солнечный ожог, </a:t>
            </a:r>
            <a:endParaRPr lang="ru-RU" dirty="0" smtClean="0"/>
          </a:p>
          <a:p>
            <a:r>
              <a:rPr lang="ru-RU" dirty="0" smtClean="0"/>
              <a:t>немедленно </a:t>
            </a:r>
            <a:r>
              <a:rPr lang="ru-RU" dirty="0"/>
              <a:t>окажите первую помощь. Отведите ребенка </a:t>
            </a:r>
            <a:endParaRPr lang="ru-RU" dirty="0" smtClean="0"/>
          </a:p>
          <a:p>
            <a:r>
              <a:rPr lang="ru-RU" dirty="0" smtClean="0"/>
              <a:t>в </a:t>
            </a:r>
            <a:r>
              <a:rPr lang="ru-RU" dirty="0"/>
              <a:t>тень, осмотрите ожоги. Просто сильно покрасневшую </a:t>
            </a:r>
            <a:endParaRPr lang="ru-RU" dirty="0" smtClean="0"/>
          </a:p>
          <a:p>
            <a:r>
              <a:rPr lang="ru-RU" dirty="0" smtClean="0"/>
              <a:t>кожу </a:t>
            </a:r>
            <a:r>
              <a:rPr lang="ru-RU" dirty="0"/>
              <a:t>достаточно смазать средством после загара, и уже </a:t>
            </a:r>
            <a:endParaRPr lang="ru-RU" dirty="0" smtClean="0"/>
          </a:p>
          <a:p>
            <a:r>
              <a:rPr lang="ru-RU" dirty="0" smtClean="0"/>
              <a:t>дома </a:t>
            </a:r>
            <a:r>
              <a:rPr lang="ru-RU" dirty="0"/>
              <a:t>оказать более серьезную помощь. Кожу</a:t>
            </a:r>
            <a:r>
              <a:rPr lang="ru-RU" dirty="0" smtClean="0"/>
              <a:t>,</a:t>
            </a:r>
          </a:p>
          <a:p>
            <a:r>
              <a:rPr lang="ru-RU" dirty="0" smtClean="0"/>
              <a:t>обожженную </a:t>
            </a:r>
            <a:r>
              <a:rPr lang="ru-RU" dirty="0"/>
              <a:t>до волдырей, обрабатывайте как при </a:t>
            </a:r>
            <a:endParaRPr lang="ru-RU" dirty="0" smtClean="0"/>
          </a:p>
          <a:p>
            <a:r>
              <a:rPr lang="ru-RU" dirty="0" smtClean="0"/>
              <a:t>термическом </a:t>
            </a:r>
            <a:r>
              <a:rPr lang="ru-RU" dirty="0"/>
              <a:t>ожоге.</a:t>
            </a:r>
          </a:p>
        </p:txBody>
      </p:sp>
    </p:spTree>
    <p:extLst>
      <p:ext uri="{BB962C8B-B14F-4D97-AF65-F5344CB8AC3E}">
        <p14:creationId xmlns:p14="http://schemas.microsoft.com/office/powerpoint/2010/main" val="3278294383"/>
      </p:ext>
    </p:extLst>
  </p:cSld>
  <p:clrMapOvr>
    <a:masterClrMapping/>
  </p:clrMapOvr>
  <p:timing>
    <p:tnLst>
      <p:par>
        <p:cTn id="1" dur="indefinite" restart="never" nodeType="tmRoot"/>
      </p:par>
    </p:tnLst>
  </p:timing>
</p:sld>
</file>

<file path=ppt/theme/theme1.xml><?xml version="1.0" encoding="utf-8"?>
<a:theme xmlns:a="http://schemas.openxmlformats.org/drawingml/2006/main" name="НЕЖНОСТЬ">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Осенняя">
      <a:majorFont>
        <a:latin typeface="Arial Black"/>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НЕЖНОСТЬ</Template>
  <TotalTime>116</TotalTime>
  <Words>1619</Words>
  <Application>Microsoft Office PowerPoint</Application>
  <PresentationFormat>Экран (4:3)</PresentationFormat>
  <Paragraphs>101</Paragraphs>
  <Slides>10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Arial Black</vt:lpstr>
      <vt:lpstr>Calibri</vt:lpstr>
      <vt:lpstr>Times New Roman</vt:lpstr>
      <vt:lpstr>Wingdings</vt:lpstr>
      <vt:lpstr>НЕЖНОСТЬ</vt:lpstr>
      <vt:lpstr>Презентация PowerPoint</vt:lpstr>
      <vt:lpstr>Презентация PowerPoint</vt:lpstr>
      <vt:lpstr>Безопасное поведения на воде</vt:lpstr>
      <vt:lpstr>Презентация PowerPoint</vt:lpstr>
      <vt:lpstr>Открытые окна</vt:lpstr>
      <vt:lpstr>Безопасность при общении с животными</vt:lpstr>
      <vt:lpstr>Тепловой удар </vt:lpstr>
      <vt:lpstr>Солнечный  удар </vt:lpstr>
      <vt:lpstr>Солнечные ожоги </vt:lpstr>
      <vt:lpstr>Пожарная безопасность </vt:lpstr>
    </vt:vector>
  </TitlesOfParts>
  <Company>Grizli777</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админ</dc:creator>
  <cp:lastModifiedBy>ICL</cp:lastModifiedBy>
  <cp:revision>12</cp:revision>
  <cp:lastPrinted>2022-06-22T06:18:05Z</cp:lastPrinted>
  <dcterms:created xsi:type="dcterms:W3CDTF">2013-08-14T15:49:45Z</dcterms:created>
  <dcterms:modified xsi:type="dcterms:W3CDTF">2022-06-23T10:26:56Z</dcterms:modified>
</cp:coreProperties>
</file>